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Outfit Medium"/>
      <p:regular r:id="rId16"/>
    </p:embeddedFont>
    <p:embeddedFont>
      <p:font typeface="Outfit Medium"/>
      <p:regular r:id="rId17"/>
    </p:embeddedFont>
    <p:embeddedFont>
      <p:font typeface="IBM Plex Sans"/>
      <p:regular r:id="rId18"/>
    </p:embeddedFont>
    <p:embeddedFont>
      <p:font typeface="IBM Plex Sans"/>
      <p:regular r:id="rId19"/>
    </p:embeddedFont>
    <p:embeddedFont>
      <p:font typeface="IBM Plex Sans"/>
      <p:regular r:id="rId20"/>
    </p:embeddedFont>
    <p:embeddedFont>
      <p:font typeface="IBM Plex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idrachaudhari/Java/blob/main/README.md"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idrachaudhari/Java/tree/main/01-Training/basics" TargetMode="External"/><Relationship Id="rId1" Type="http://schemas.openxmlformats.org/officeDocument/2006/relationships/image" Target="../media/image-2-1.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idrachaudhari/Java/tree/main/01-Training/basics" TargetMode="External"/><Relationship Id="rId1"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idrachaudhari/Java/tree/main/01-Training/oo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ithub.com/sidrachaudhari/Java/tree/main/01-Training/collection"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ithub.com/sidrachaudhari/Java/tree/main/01-Training/exception"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roadmap.sh/java"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34835"/>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F6FF3"/>
                </a:solidFill>
                <a:latin typeface="Outfit Medium" pitchFamily="34" charset="0"/>
                <a:ea typeface="Outfit Medium" pitchFamily="34" charset="-122"/>
                <a:cs typeface="Outfit Medium" pitchFamily="34" charset="-120"/>
              </a:rPr>
              <a:t>Java for Second-Year Students: From "Hello World" to Confident Coder</a:t>
            </a:r>
            <a:endParaRPr lang="en-US" sz="4450" dirty="0"/>
          </a:p>
        </p:txBody>
      </p:sp>
      <p:sp>
        <p:nvSpPr>
          <p:cNvPr id="4" name="Text 1"/>
          <p:cNvSpPr/>
          <p:nvPr/>
        </p:nvSpPr>
        <p:spPr>
          <a:xfrm>
            <a:off x="6280190" y="400133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Welcome to your journey into Java! Get ready for a fun, meme-filled ride from basic syntax to advanced concepts, with practical GitHub links to guide your way. Let's make learning Java an adventure!</a:t>
            </a: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6280190" y="6070997"/>
            <a:ext cx="3660338"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26877"/>
            <a:ext cx="7845266" cy="708779"/>
          </a:xfrm>
          <a:prstGeom prst="rect">
            <a:avLst/>
          </a:prstGeom>
          <a:noFill/>
          <a:ln/>
        </p:spPr>
        <p:txBody>
          <a:bodyPr wrap="none" lIns="0" tIns="0" rIns="0" bIns="0" rtlCol="0" anchor="t"/>
          <a:lstStyle/>
          <a:p>
            <a:pPr algn="l" indent="0" marL="0">
              <a:lnSpc>
                <a:spcPts val="5550"/>
              </a:lnSpc>
              <a:buNone/>
            </a:pPr>
            <a:r>
              <a:rPr lang="en-US" sz="4450" dirty="0">
                <a:solidFill>
                  <a:srgbClr val="3F6FF3"/>
                </a:solidFill>
                <a:latin typeface="Outfit Medium" pitchFamily="34" charset="0"/>
                <a:ea typeface="Outfit Medium" pitchFamily="34" charset="-122"/>
                <a:cs typeface="Outfit Medium" pitchFamily="34" charset="-120"/>
              </a:rPr>
              <a:t>Java Basics: Syntax &amp; Structure</a:t>
            </a:r>
            <a:endParaRPr lang="en-US" sz="4450" dirty="0"/>
          </a:p>
        </p:txBody>
      </p:sp>
      <p:sp>
        <p:nvSpPr>
          <p:cNvPr id="3" name="Text 1"/>
          <p:cNvSpPr/>
          <p:nvPr/>
        </p:nvSpPr>
        <p:spPr>
          <a:xfrm>
            <a:off x="793790" y="188928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Every Java program is built around the concept of classes. Think of a class as a blueprint for creating objects. Your program's execution begins within a special method called </a:t>
            </a:r>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main</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a:t>
            </a:r>
            <a:endParaRPr lang="en-US" sz="1750" dirty="0"/>
          </a:p>
        </p:txBody>
      </p:sp>
      <p:sp>
        <p:nvSpPr>
          <p:cNvPr id="4" name="Shape 2"/>
          <p:cNvSpPr/>
          <p:nvPr/>
        </p:nvSpPr>
        <p:spPr>
          <a:xfrm>
            <a:off x="793790" y="2870240"/>
            <a:ext cx="13042821" cy="2154555"/>
          </a:xfrm>
          <a:prstGeom prst="roundRect">
            <a:avLst>
              <a:gd name="adj" fmla="val 9475"/>
            </a:avLst>
          </a:prstGeom>
          <a:solidFill>
            <a:srgbClr val="F2F2F2"/>
          </a:solidFill>
          <a:ln/>
        </p:spPr>
      </p:sp>
      <p:sp>
        <p:nvSpPr>
          <p:cNvPr id="5" name="Shape 3"/>
          <p:cNvSpPr/>
          <p:nvPr/>
        </p:nvSpPr>
        <p:spPr>
          <a:xfrm>
            <a:off x="782479" y="2870240"/>
            <a:ext cx="13065443" cy="2154555"/>
          </a:xfrm>
          <a:prstGeom prst="roundRect">
            <a:avLst>
              <a:gd name="adj" fmla="val 1579"/>
            </a:avLst>
          </a:prstGeom>
          <a:solidFill>
            <a:srgbClr val="F2F2F2"/>
          </a:solidFill>
          <a:ln/>
        </p:spPr>
      </p:sp>
      <p:sp>
        <p:nvSpPr>
          <p:cNvPr id="6" name="Text 4"/>
          <p:cNvSpPr/>
          <p:nvPr/>
        </p:nvSpPr>
        <p:spPr>
          <a:xfrm>
            <a:off x="1009293" y="3040261"/>
            <a:ext cx="12611814" cy="1814513"/>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public class HelloWorld {</a:t>
            </a:r>
            <a:endParaRPr lang="en-US" sz="1750" dirty="0"/>
          </a:p>
          <a:p>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    public static void main(String[] args) {</a:t>
            </a:r>
            <a:endParaRPr lang="en-US" sz="1750" dirty="0"/>
          </a:p>
          <a:p>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        System.out.println("Hello, Java!");</a:t>
            </a:r>
            <a:endParaRPr lang="en-US" sz="1750" dirty="0"/>
          </a:p>
          <a:p>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    }</a:t>
            </a:r>
            <a:endParaRPr lang="en-US" sz="1750" dirty="0"/>
          </a:p>
          <a:p>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a:t>
            </a:r>
            <a:endParaRPr lang="en-US" sz="1750" dirty="0"/>
          </a:p>
        </p:txBody>
      </p:sp>
      <p:sp>
        <p:nvSpPr>
          <p:cNvPr id="7" name="Text 5"/>
          <p:cNvSpPr/>
          <p:nvPr/>
        </p:nvSpPr>
        <p:spPr>
          <a:xfrm>
            <a:off x="793790" y="527994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This simple structure is the entry point for all Java applications. Understanding it is the first step to mastering Java. Pay close attention to syntax – Java is case-sensitive and relies on precise punctuation.</a:t>
            </a:r>
            <a:endParaRPr lang="en-US" sz="1750" dirty="0"/>
          </a:p>
        </p:txBody>
      </p:sp>
      <p:sp>
        <p:nvSpPr>
          <p:cNvPr id="8" name="Text 6"/>
          <p:cNvSpPr/>
          <p:nvPr/>
        </p:nvSpPr>
        <p:spPr>
          <a:xfrm>
            <a:off x="793790" y="6260902"/>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666666"/>
                </a:solidFill>
                <a:latin typeface="IBM Plex Sans" pitchFamily="34" charset="0"/>
                <a:ea typeface="IBM Plex Sans" pitchFamily="34" charset="-122"/>
                <a:cs typeface="IBM Plex Sans" pitchFamily="34" charset="-120"/>
              </a:rPr>
              <a:t>Meme moment:</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a:t>
            </a:r>
            <a:pPr algn="l" indent="0" marL="0">
              <a:lnSpc>
                <a:spcPts val="2850"/>
              </a:lnSpc>
              <a:buNone/>
            </a:pPr>
            <a:r>
              <a:rPr lang="en-US" sz="1750" i="1" dirty="0">
                <a:solidFill>
                  <a:srgbClr val="666666"/>
                </a:solidFill>
                <a:latin typeface="IBM Plex Sans" pitchFamily="34" charset="0"/>
                <a:ea typeface="IBM Plex Sans" pitchFamily="34" charset="-122"/>
                <a:cs typeface="IBM Plex Sans" pitchFamily="34" charset="-120"/>
              </a:rPr>
              <a:t>"Java: where naming things requires at least five words and three design patterns."</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793790" y="6878955"/>
            <a:ext cx="3660338" cy="6237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8913" y="995958"/>
            <a:ext cx="7675602" cy="587573"/>
          </a:xfrm>
          <a:prstGeom prst="rect">
            <a:avLst/>
          </a:prstGeom>
          <a:noFill/>
          <a:ln/>
        </p:spPr>
        <p:txBody>
          <a:bodyPr wrap="none" lIns="0" tIns="0" rIns="0" bIns="0" rtlCol="0" anchor="t"/>
          <a:lstStyle/>
          <a:p>
            <a:pPr algn="l" indent="0" marL="0">
              <a:lnSpc>
                <a:spcPts val="4600"/>
              </a:lnSpc>
              <a:buNone/>
            </a:pPr>
            <a:r>
              <a:rPr lang="en-US" sz="3700" dirty="0">
                <a:solidFill>
                  <a:srgbClr val="3F6FF3"/>
                </a:solidFill>
                <a:latin typeface="Outfit Medium" pitchFamily="34" charset="0"/>
                <a:ea typeface="Outfit Medium" pitchFamily="34" charset="-122"/>
                <a:cs typeface="Outfit Medium" pitchFamily="34" charset="-120"/>
              </a:rPr>
              <a:t>Variables, Data Types &amp; Control Flow</a:t>
            </a:r>
            <a:endParaRPr lang="en-US" sz="3700" dirty="0"/>
          </a:p>
        </p:txBody>
      </p:sp>
      <p:sp>
        <p:nvSpPr>
          <p:cNvPr id="3" name="Text 1"/>
          <p:cNvSpPr/>
          <p:nvPr/>
        </p:nvSpPr>
        <p:spPr>
          <a:xfrm>
            <a:off x="828913" y="1957388"/>
            <a:ext cx="6256853" cy="550069"/>
          </a:xfrm>
          <a:prstGeom prst="rect">
            <a:avLst/>
          </a:prstGeom>
          <a:noFill/>
          <a:ln/>
        </p:spPr>
        <p:txBody>
          <a:bodyPr wrap="square" lIns="0" tIns="0" rIns="0" bIns="0" rtlCol="0" anchor="t"/>
          <a:lstStyle/>
          <a:p>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Variables are containers for storing data. Java provides several primitive data types:</a:t>
            </a:r>
            <a:endParaRPr lang="en-US" sz="1450" dirty="0"/>
          </a:p>
        </p:txBody>
      </p:sp>
      <p:sp>
        <p:nvSpPr>
          <p:cNvPr id="4" name="Text 2"/>
          <p:cNvSpPr/>
          <p:nvPr/>
        </p:nvSpPr>
        <p:spPr>
          <a:xfrm>
            <a:off x="828913" y="2647593"/>
            <a:ext cx="6256853" cy="1100285"/>
          </a:xfrm>
          <a:prstGeom prst="rect">
            <a:avLst/>
          </a:prstGeom>
          <a:noFill/>
          <a:ln/>
        </p:spPr>
        <p:txBody>
          <a:bodyPr wrap="square" lIns="0" tIns="0" rIns="0" bIns="0" rtlCol="0" anchor="t"/>
          <a:lstStyle/>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int</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for whole numbers (e.g., 5, -100)</a:t>
            </a:r>
            <a:endParaRPr lang="en-US" sz="1450" dirty="0"/>
          </a:p>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double</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for floating-point numbers (e.g., 3.14, -0.001)</a:t>
            </a:r>
            <a:endParaRPr lang="en-US" sz="1450" dirty="0"/>
          </a:p>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boolean</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for true/false values</a:t>
            </a:r>
            <a:endParaRPr lang="en-US" sz="1450" dirty="0"/>
          </a:p>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char</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for single characters (e.g., 'A', '7')</a:t>
            </a:r>
            <a:endParaRPr lang="en-US" sz="1450" dirty="0"/>
          </a:p>
        </p:txBody>
      </p:sp>
      <p:sp>
        <p:nvSpPr>
          <p:cNvPr id="5" name="Text 3"/>
          <p:cNvSpPr/>
          <p:nvPr/>
        </p:nvSpPr>
        <p:spPr>
          <a:xfrm>
            <a:off x="828913" y="3888015"/>
            <a:ext cx="6256853" cy="550069"/>
          </a:xfrm>
          <a:prstGeom prst="rect">
            <a:avLst/>
          </a:prstGeom>
          <a:noFill/>
          <a:ln/>
        </p:spPr>
        <p:txBody>
          <a:bodyPr wrap="square" lIns="0" tIns="0" rIns="0" bIns="0" rtlCol="0" anchor="t"/>
          <a:lstStyle/>
          <a:p>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Control flow statements dictate the order in which your code executes. Master these to make your programs dynamic and responsive:</a:t>
            </a:r>
            <a:endParaRPr lang="en-US" sz="1450" dirty="0"/>
          </a:p>
        </p:txBody>
      </p:sp>
      <p:sp>
        <p:nvSpPr>
          <p:cNvPr id="6" name="Text 4"/>
          <p:cNvSpPr/>
          <p:nvPr/>
        </p:nvSpPr>
        <p:spPr>
          <a:xfrm>
            <a:off x="828913" y="4578220"/>
            <a:ext cx="6256853" cy="825214"/>
          </a:xfrm>
          <a:prstGeom prst="rect">
            <a:avLst/>
          </a:prstGeom>
          <a:noFill/>
          <a:ln/>
        </p:spPr>
        <p:txBody>
          <a:bodyPr wrap="square" lIns="0" tIns="0" rIns="0" bIns="0" rtlCol="0" anchor="t"/>
          <a:lstStyle/>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if-else</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conditional execution</a:t>
            </a:r>
            <a:endParaRPr lang="en-US" sz="1450" dirty="0"/>
          </a:p>
          <a:p>
            <a:pPr algn="l" marL="342900" indent="-342900">
              <a:lnSpc>
                <a:spcPts val="2150"/>
              </a:lnSpc>
              <a:buSzPct val="100000"/>
              <a:buChar char="•"/>
            </a:pPr>
            <a:r>
              <a:rPr lang="en-US" sz="1450" dirty="0">
                <a:solidFill>
                  <a:srgbClr val="666666"/>
                </a:solidFill>
                <a:highlight>
                  <a:srgbClr val="F2F2F2"/>
                </a:highlight>
                <a:latin typeface="Consolas" pitchFamily="34" charset="0"/>
                <a:ea typeface="Consolas" pitchFamily="34" charset="-122"/>
                <a:cs typeface="Consolas" pitchFamily="34" charset="-120"/>
              </a:rPr>
              <a:t>switch</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multi-way branching</a:t>
            </a:r>
            <a:endParaRPr lang="en-US" sz="1450" dirty="0"/>
          </a:p>
          <a:p>
            <a:pPr algn="l" marL="342900" indent="-342900">
              <a:lnSpc>
                <a:spcPts val="2150"/>
              </a:lnSpc>
              <a:buSzPct val="100000"/>
              <a:buChar char="•"/>
            </a:pPr>
            <a:r>
              <a:rPr lang="en-US" sz="1450" b="1" dirty="0">
                <a:solidFill>
                  <a:srgbClr val="666666"/>
                </a:solidFill>
                <a:latin typeface="IBM Plex Sans" pitchFamily="34" charset="0"/>
                <a:ea typeface="IBM Plex Sans" pitchFamily="34" charset="-122"/>
                <a:cs typeface="IBM Plex Sans" pitchFamily="34" charset="-120"/>
              </a:rPr>
              <a:t>Loops (</a:t>
            </a:r>
            <a:pPr algn="l" indent="0" marL="0">
              <a:lnSpc>
                <a:spcPts val="2150"/>
              </a:lnSpc>
              <a:buNone/>
            </a:pPr>
            <a:r>
              <a:rPr lang="en-US" sz="1450" dirty="0">
                <a:solidFill>
                  <a:srgbClr val="666666"/>
                </a:solidFill>
                <a:highlight>
                  <a:srgbClr val="F2F2F2"/>
                </a:highlight>
                <a:latin typeface="Consolas" pitchFamily="34" charset="0"/>
                <a:ea typeface="Consolas" pitchFamily="34" charset="-122"/>
                <a:cs typeface="Consolas" pitchFamily="34" charset="-120"/>
              </a:rPr>
              <a:t>for</a:t>
            </a:r>
            <a:pPr algn="l" indent="0" marL="0">
              <a:lnSpc>
                <a:spcPts val="2150"/>
              </a:lnSpc>
              <a:buNone/>
            </a:pPr>
            <a:r>
              <a:rPr lang="en-US" sz="1450" b="1" dirty="0">
                <a:solidFill>
                  <a:srgbClr val="666666"/>
                </a:solidFill>
                <a:latin typeface="IBM Plex Sans" pitchFamily="34" charset="0"/>
                <a:ea typeface="IBM Plex Sans" pitchFamily="34" charset="-122"/>
                <a:cs typeface="IBM Plex Sans" pitchFamily="34" charset="-120"/>
              </a:rPr>
              <a:t>, </a:t>
            </a:r>
            <a:pPr algn="l" indent="0" marL="0">
              <a:lnSpc>
                <a:spcPts val="2150"/>
              </a:lnSpc>
              <a:buNone/>
            </a:pPr>
            <a:r>
              <a:rPr lang="en-US" sz="1450" dirty="0">
                <a:solidFill>
                  <a:srgbClr val="666666"/>
                </a:solidFill>
                <a:highlight>
                  <a:srgbClr val="F2F2F2"/>
                </a:highlight>
                <a:latin typeface="Consolas" pitchFamily="34" charset="0"/>
                <a:ea typeface="Consolas" pitchFamily="34" charset="-122"/>
                <a:cs typeface="Consolas" pitchFamily="34" charset="-120"/>
              </a:rPr>
              <a:t>while</a:t>
            </a:r>
            <a:pPr algn="l" indent="0" marL="0">
              <a:lnSpc>
                <a:spcPts val="2150"/>
              </a:lnSpc>
              <a:buNone/>
            </a:pPr>
            <a:r>
              <a:rPr lang="en-US" sz="1450" b="1" dirty="0">
                <a:solidFill>
                  <a:srgbClr val="666666"/>
                </a:solidFill>
                <a:latin typeface="IBM Plex Sans" pitchFamily="34" charset="0"/>
                <a:ea typeface="IBM Plex Sans" pitchFamily="34" charset="-122"/>
                <a:cs typeface="IBM Plex Sans" pitchFamily="34" charset="-120"/>
              </a:rPr>
              <a:t>)</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repeating blocks of code</a:t>
            </a:r>
            <a:endParaRPr lang="en-US" sz="1450" dirty="0"/>
          </a:p>
        </p:txBody>
      </p:sp>
      <p:sp>
        <p:nvSpPr>
          <p:cNvPr id="7" name="Text 5"/>
          <p:cNvSpPr/>
          <p:nvPr/>
        </p:nvSpPr>
        <p:spPr>
          <a:xfrm>
            <a:off x="828913" y="5543571"/>
            <a:ext cx="6256853" cy="550069"/>
          </a:xfrm>
          <a:prstGeom prst="rect">
            <a:avLst/>
          </a:prstGeom>
          <a:noFill/>
          <a:ln/>
        </p:spPr>
        <p:txBody>
          <a:bodyPr wrap="square" lIns="0" tIns="0" rIns="0" bIns="0" rtlCol="0" anchor="t"/>
          <a:lstStyle/>
          <a:p>
            <a:pPr algn="l" indent="0" marL="0">
              <a:lnSpc>
                <a:spcPts val="2150"/>
              </a:lnSpc>
              <a:buNone/>
            </a:pPr>
            <a:r>
              <a:rPr lang="en-US" sz="1450" b="1" dirty="0">
                <a:solidFill>
                  <a:srgbClr val="666666"/>
                </a:solidFill>
                <a:latin typeface="IBM Plex Sans" pitchFamily="34" charset="0"/>
                <a:ea typeface="IBM Plex Sans" pitchFamily="34" charset="-122"/>
                <a:cs typeface="IBM Plex Sans" pitchFamily="34" charset="-120"/>
              </a:rPr>
              <a:t>Meme moment:</a:t>
            </a:r>
            <a:pPr algn="l" indent="0" marL="0">
              <a:lnSpc>
                <a:spcPts val="2150"/>
              </a:lnSpc>
              <a:buNone/>
            </a:pPr>
            <a:r>
              <a:rPr lang="en-US" sz="1450" dirty="0">
                <a:solidFill>
                  <a:srgbClr val="666666"/>
                </a:solidFill>
                <a:latin typeface="IBM Plex Sans" pitchFamily="34" charset="0"/>
                <a:ea typeface="IBM Plex Sans" pitchFamily="34" charset="-122"/>
                <a:cs typeface="IBM Plex Sans" pitchFamily="34" charset="-120"/>
              </a:rPr>
              <a:t> </a:t>
            </a:r>
            <a:pPr algn="l" indent="0" marL="0">
              <a:lnSpc>
                <a:spcPts val="2150"/>
              </a:lnSpc>
              <a:buNone/>
            </a:pPr>
            <a:r>
              <a:rPr lang="en-US" sz="1450" i="1" dirty="0">
                <a:solidFill>
                  <a:srgbClr val="666666"/>
                </a:solidFill>
                <a:latin typeface="IBM Plex Sans" pitchFamily="34" charset="0"/>
                <a:ea typeface="IBM Plex Sans" pitchFamily="34" charset="-122"/>
                <a:cs typeface="IBM Plex Sans" pitchFamily="34" charset="-120"/>
              </a:rPr>
              <a:t>"When you forget a semicolon and your code screams louder than you."</a:t>
            </a:r>
            <a:endParaRPr lang="en-US" sz="1450" dirty="0"/>
          </a:p>
        </p:txBody>
      </p:sp>
      <p:pic>
        <p:nvPicPr>
          <p:cNvPr id="8" name="Image 0" descr="preencoded.png">
            <a:hlinkClick r:id="rId2" tooltip=""/>
          </p:cNvPr>
          <p:cNvPicPr>
            <a:picLocks noChangeAspect="1"/>
          </p:cNvPicPr>
          <p:nvPr/>
        </p:nvPicPr>
        <p:blipFill>
          <a:blip r:embed="rId1"/>
          <a:stretch>
            <a:fillRect/>
          </a:stretch>
        </p:blipFill>
        <p:spPr>
          <a:xfrm>
            <a:off x="828913" y="6268899"/>
            <a:ext cx="3995618" cy="516969"/>
          </a:xfrm>
          <a:prstGeom prst="rect">
            <a:avLst/>
          </a:prstGeom>
        </p:spPr>
      </p:pic>
      <p:pic>
        <p:nvPicPr>
          <p:cNvPr id="9" name="Image 1" descr="preencoded.png">    </p:cNvPr>
          <p:cNvPicPr>
            <a:picLocks noChangeAspect="1"/>
          </p:cNvPicPr>
          <p:nvPr/>
        </p:nvPicPr>
        <p:blipFill>
          <a:blip r:embed="rId3"/>
          <a:stretch>
            <a:fillRect/>
          </a:stretch>
        </p:blipFill>
        <p:spPr>
          <a:xfrm>
            <a:off x="7552015" y="1992511"/>
            <a:ext cx="6256853" cy="41700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61367" y="1750457"/>
            <a:ext cx="7058382" cy="411956"/>
          </a:xfrm>
          <a:prstGeom prst="rect">
            <a:avLst/>
          </a:prstGeom>
          <a:noFill/>
          <a:ln/>
        </p:spPr>
        <p:txBody>
          <a:bodyPr wrap="none" lIns="0" tIns="0" rIns="0" bIns="0" rtlCol="0" anchor="t"/>
          <a:lstStyle/>
          <a:p>
            <a:pPr algn="l" indent="0" marL="0">
              <a:lnSpc>
                <a:spcPts val="3200"/>
              </a:lnSpc>
              <a:buNone/>
            </a:pPr>
            <a:r>
              <a:rPr lang="en-US" sz="2550" dirty="0">
                <a:solidFill>
                  <a:srgbClr val="3F6FF3"/>
                </a:solidFill>
                <a:latin typeface="Outfit Medium" pitchFamily="34" charset="0"/>
                <a:ea typeface="Outfit Medium" pitchFamily="34" charset="-122"/>
                <a:cs typeface="Outfit Medium" pitchFamily="34" charset="-120"/>
              </a:rPr>
              <a:t>Object-Oriented Programming (OOP) Essentials</a:t>
            </a:r>
            <a:endParaRPr lang="en-US" sz="2550" dirty="0"/>
          </a:p>
        </p:txBody>
      </p:sp>
      <p:sp>
        <p:nvSpPr>
          <p:cNvPr id="4" name="Text 1"/>
          <p:cNvSpPr/>
          <p:nvPr/>
        </p:nvSpPr>
        <p:spPr>
          <a:xfrm>
            <a:off x="461367" y="2277308"/>
            <a:ext cx="8221266" cy="333375"/>
          </a:xfrm>
          <a:prstGeom prst="rect">
            <a:avLst/>
          </a:prstGeom>
          <a:noFill/>
          <a:ln/>
        </p:spPr>
        <p:txBody>
          <a:bodyPr wrap="square" lIns="0" tIns="0" rIns="0" bIns="0" rtlCol="0" anchor="t"/>
          <a:lstStyle/>
          <a:p>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OOP is the cornerstone of Java, a paradigm that organizes software design around objects rather than functions and logic. It's about modeling real-world entities and their interactions.</a:t>
            </a:r>
            <a:endParaRPr lang="en-US" sz="1000" dirty="0"/>
          </a:p>
        </p:txBody>
      </p:sp>
      <p:sp>
        <p:nvSpPr>
          <p:cNvPr id="5" name="Shape 2"/>
          <p:cNvSpPr/>
          <p:nvPr/>
        </p:nvSpPr>
        <p:spPr>
          <a:xfrm>
            <a:off x="461367" y="2696885"/>
            <a:ext cx="8221266" cy="712708"/>
          </a:xfrm>
          <a:prstGeom prst="roundRect">
            <a:avLst>
              <a:gd name="adj" fmla="val 10264"/>
            </a:avLst>
          </a:prstGeom>
          <a:solidFill>
            <a:srgbClr val="FFFFFF">
              <a:alpha val="95000"/>
            </a:srgbClr>
          </a:solidFill>
          <a:ln w="15240">
            <a:solidFill>
              <a:srgbClr val="B5C1E2"/>
            </a:solidFill>
            <a:prstDash val="solid"/>
          </a:ln>
          <a:effectLst>
            <a:outerShdw sx="100000" sy="100000" kx="0" ky="0" algn="bl" rotWithShape="0" blurRad="0" dist="11430" dir="2700000">
              <a:srgbClr val="b5c1e2">
                <a:alpha val="100000"/>
              </a:srgbClr>
            </a:outerShdw>
          </a:effectLst>
        </p:spPr>
      </p:sp>
      <p:sp>
        <p:nvSpPr>
          <p:cNvPr id="6" name="Shape 3"/>
          <p:cNvSpPr/>
          <p:nvPr/>
        </p:nvSpPr>
        <p:spPr>
          <a:xfrm>
            <a:off x="446127" y="2696885"/>
            <a:ext cx="60960" cy="712708"/>
          </a:xfrm>
          <a:prstGeom prst="roundRect">
            <a:avLst>
              <a:gd name="adj" fmla="val 194658"/>
            </a:avLst>
          </a:prstGeom>
          <a:solidFill>
            <a:srgbClr val="A2B9F9"/>
          </a:solidFill>
          <a:ln/>
        </p:spPr>
      </p:sp>
      <p:sp>
        <p:nvSpPr>
          <p:cNvPr id="7" name="Text 4"/>
          <p:cNvSpPr/>
          <p:nvPr/>
        </p:nvSpPr>
        <p:spPr>
          <a:xfrm>
            <a:off x="654129" y="2843927"/>
            <a:ext cx="1648063" cy="205978"/>
          </a:xfrm>
          <a:prstGeom prst="rect">
            <a:avLst/>
          </a:prstGeom>
          <a:noFill/>
          <a:ln/>
        </p:spPr>
        <p:txBody>
          <a:bodyPr wrap="none" lIns="0" tIns="0" rIns="0" bIns="0" rtlCol="0" anchor="t"/>
          <a:lstStyle/>
          <a:p>
            <a:pPr algn="l" indent="0" marL="0">
              <a:lnSpc>
                <a:spcPts val="1600"/>
              </a:lnSpc>
              <a:buNone/>
            </a:pPr>
            <a:r>
              <a:rPr lang="en-US" sz="1250" dirty="0">
                <a:solidFill>
                  <a:srgbClr val="666666"/>
                </a:solidFill>
                <a:latin typeface="Outfit Medium" pitchFamily="34" charset="0"/>
                <a:ea typeface="Outfit Medium" pitchFamily="34" charset="-122"/>
                <a:cs typeface="Outfit Medium" pitchFamily="34" charset="-120"/>
              </a:rPr>
              <a:t>Classes &amp; Objects</a:t>
            </a:r>
            <a:endParaRPr lang="en-US" sz="1250" dirty="0"/>
          </a:p>
        </p:txBody>
      </p:sp>
      <p:sp>
        <p:nvSpPr>
          <p:cNvPr id="8" name="Text 5"/>
          <p:cNvSpPr/>
          <p:nvPr/>
        </p:nvSpPr>
        <p:spPr>
          <a:xfrm>
            <a:off x="654129" y="3095863"/>
            <a:ext cx="7881461" cy="166688"/>
          </a:xfrm>
          <a:prstGeom prst="rect">
            <a:avLst/>
          </a:prstGeom>
          <a:noFill/>
          <a:ln/>
        </p:spPr>
        <p:txBody>
          <a:bodyPr wrap="none" lIns="0" tIns="0" rIns="0" bIns="0" rtlCol="0" anchor="t"/>
          <a:lstStyle/>
          <a:p>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Blueprints and instances. Defines behavior and attributes.</a:t>
            </a:r>
            <a:endParaRPr lang="en-US" sz="1000" dirty="0"/>
          </a:p>
        </p:txBody>
      </p:sp>
      <p:sp>
        <p:nvSpPr>
          <p:cNvPr id="9" name="Shape 6"/>
          <p:cNvSpPr/>
          <p:nvPr/>
        </p:nvSpPr>
        <p:spPr>
          <a:xfrm>
            <a:off x="461367" y="3486150"/>
            <a:ext cx="8221266" cy="712708"/>
          </a:xfrm>
          <a:prstGeom prst="roundRect">
            <a:avLst>
              <a:gd name="adj" fmla="val 10264"/>
            </a:avLst>
          </a:prstGeom>
          <a:solidFill>
            <a:srgbClr val="FFFFFF">
              <a:alpha val="95000"/>
            </a:srgbClr>
          </a:solidFill>
          <a:ln w="15240">
            <a:solidFill>
              <a:srgbClr val="B5C1E2"/>
            </a:solidFill>
            <a:prstDash val="solid"/>
          </a:ln>
          <a:effectLst>
            <a:outerShdw sx="100000" sy="100000" kx="0" ky="0" algn="bl" rotWithShape="0" blurRad="0" dist="11430" dir="2700000">
              <a:srgbClr val="b5c1e2">
                <a:alpha val="100000"/>
              </a:srgbClr>
            </a:outerShdw>
          </a:effectLst>
        </p:spPr>
      </p:sp>
      <p:sp>
        <p:nvSpPr>
          <p:cNvPr id="10" name="Shape 7"/>
          <p:cNvSpPr/>
          <p:nvPr/>
        </p:nvSpPr>
        <p:spPr>
          <a:xfrm>
            <a:off x="446127" y="3486150"/>
            <a:ext cx="60960" cy="712708"/>
          </a:xfrm>
          <a:prstGeom prst="roundRect">
            <a:avLst>
              <a:gd name="adj" fmla="val 194658"/>
            </a:avLst>
          </a:prstGeom>
          <a:solidFill>
            <a:srgbClr val="A2B9F9"/>
          </a:solidFill>
          <a:ln/>
        </p:spPr>
      </p:sp>
      <p:sp>
        <p:nvSpPr>
          <p:cNvPr id="11" name="Text 8"/>
          <p:cNvSpPr/>
          <p:nvPr/>
        </p:nvSpPr>
        <p:spPr>
          <a:xfrm>
            <a:off x="654129" y="3633192"/>
            <a:ext cx="1648063" cy="205978"/>
          </a:xfrm>
          <a:prstGeom prst="rect">
            <a:avLst/>
          </a:prstGeom>
          <a:noFill/>
          <a:ln/>
        </p:spPr>
        <p:txBody>
          <a:bodyPr wrap="none" lIns="0" tIns="0" rIns="0" bIns="0" rtlCol="0" anchor="t"/>
          <a:lstStyle/>
          <a:p>
            <a:pPr algn="l" indent="0" marL="0">
              <a:lnSpc>
                <a:spcPts val="1600"/>
              </a:lnSpc>
              <a:buNone/>
            </a:pPr>
            <a:r>
              <a:rPr lang="en-US" sz="1250" dirty="0">
                <a:solidFill>
                  <a:srgbClr val="666666"/>
                </a:solidFill>
                <a:latin typeface="Outfit Medium" pitchFamily="34" charset="0"/>
                <a:ea typeface="Outfit Medium" pitchFamily="34" charset="-122"/>
                <a:cs typeface="Outfit Medium" pitchFamily="34" charset="-120"/>
              </a:rPr>
              <a:t>Inheritance</a:t>
            </a:r>
            <a:endParaRPr lang="en-US" sz="1250" dirty="0"/>
          </a:p>
        </p:txBody>
      </p:sp>
      <p:sp>
        <p:nvSpPr>
          <p:cNvPr id="12" name="Text 9"/>
          <p:cNvSpPr/>
          <p:nvPr/>
        </p:nvSpPr>
        <p:spPr>
          <a:xfrm>
            <a:off x="654129" y="3885128"/>
            <a:ext cx="7881461" cy="166688"/>
          </a:xfrm>
          <a:prstGeom prst="rect">
            <a:avLst/>
          </a:prstGeom>
          <a:noFill/>
          <a:ln/>
        </p:spPr>
        <p:txBody>
          <a:bodyPr wrap="none" lIns="0" tIns="0" rIns="0" bIns="0" rtlCol="0" anchor="t"/>
          <a:lstStyle/>
          <a:p>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Allows classes to inherit properties from other classes, promoting code reuse.</a:t>
            </a:r>
            <a:endParaRPr lang="en-US" sz="1000" dirty="0"/>
          </a:p>
        </p:txBody>
      </p:sp>
      <p:sp>
        <p:nvSpPr>
          <p:cNvPr id="13" name="Shape 10"/>
          <p:cNvSpPr/>
          <p:nvPr/>
        </p:nvSpPr>
        <p:spPr>
          <a:xfrm>
            <a:off x="461367" y="4275415"/>
            <a:ext cx="8221266" cy="712708"/>
          </a:xfrm>
          <a:prstGeom prst="roundRect">
            <a:avLst>
              <a:gd name="adj" fmla="val 10264"/>
            </a:avLst>
          </a:prstGeom>
          <a:solidFill>
            <a:srgbClr val="FFFFFF">
              <a:alpha val="95000"/>
            </a:srgbClr>
          </a:solidFill>
          <a:ln w="15240">
            <a:solidFill>
              <a:srgbClr val="B5C1E2"/>
            </a:solidFill>
            <a:prstDash val="solid"/>
          </a:ln>
          <a:effectLst>
            <a:outerShdw sx="100000" sy="100000" kx="0" ky="0" algn="bl" rotWithShape="0" blurRad="0" dist="11430" dir="2700000">
              <a:srgbClr val="b5c1e2">
                <a:alpha val="100000"/>
              </a:srgbClr>
            </a:outerShdw>
          </a:effectLst>
        </p:spPr>
      </p:sp>
      <p:sp>
        <p:nvSpPr>
          <p:cNvPr id="14" name="Shape 11"/>
          <p:cNvSpPr/>
          <p:nvPr/>
        </p:nvSpPr>
        <p:spPr>
          <a:xfrm>
            <a:off x="446127" y="4275415"/>
            <a:ext cx="60960" cy="712708"/>
          </a:xfrm>
          <a:prstGeom prst="roundRect">
            <a:avLst>
              <a:gd name="adj" fmla="val 194658"/>
            </a:avLst>
          </a:prstGeom>
          <a:solidFill>
            <a:srgbClr val="A2B9F9"/>
          </a:solidFill>
          <a:ln/>
        </p:spPr>
      </p:sp>
      <p:sp>
        <p:nvSpPr>
          <p:cNvPr id="15" name="Text 12"/>
          <p:cNvSpPr/>
          <p:nvPr/>
        </p:nvSpPr>
        <p:spPr>
          <a:xfrm>
            <a:off x="654129" y="4422458"/>
            <a:ext cx="1648063" cy="205978"/>
          </a:xfrm>
          <a:prstGeom prst="rect">
            <a:avLst/>
          </a:prstGeom>
          <a:noFill/>
          <a:ln/>
        </p:spPr>
        <p:txBody>
          <a:bodyPr wrap="none" lIns="0" tIns="0" rIns="0" bIns="0" rtlCol="0" anchor="t"/>
          <a:lstStyle/>
          <a:p>
            <a:pPr algn="l" indent="0" marL="0">
              <a:lnSpc>
                <a:spcPts val="1600"/>
              </a:lnSpc>
              <a:buNone/>
            </a:pPr>
            <a:r>
              <a:rPr lang="en-US" sz="1250" dirty="0">
                <a:solidFill>
                  <a:srgbClr val="666666"/>
                </a:solidFill>
                <a:latin typeface="Outfit Medium" pitchFamily="34" charset="0"/>
                <a:ea typeface="Outfit Medium" pitchFamily="34" charset="-122"/>
                <a:cs typeface="Outfit Medium" pitchFamily="34" charset="-120"/>
              </a:rPr>
              <a:t>Polymorphism</a:t>
            </a:r>
            <a:endParaRPr lang="en-US" sz="1250" dirty="0"/>
          </a:p>
        </p:txBody>
      </p:sp>
      <p:sp>
        <p:nvSpPr>
          <p:cNvPr id="16" name="Text 13"/>
          <p:cNvSpPr/>
          <p:nvPr/>
        </p:nvSpPr>
        <p:spPr>
          <a:xfrm>
            <a:off x="654129" y="4674394"/>
            <a:ext cx="7881461" cy="166688"/>
          </a:xfrm>
          <a:prstGeom prst="rect">
            <a:avLst/>
          </a:prstGeom>
          <a:noFill/>
          <a:ln/>
        </p:spPr>
        <p:txBody>
          <a:bodyPr wrap="none" lIns="0" tIns="0" rIns="0" bIns="0" rtlCol="0" anchor="t"/>
          <a:lstStyle/>
          <a:p>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Objects can take on many forms, enabling flexibility and dynamic behavior.</a:t>
            </a:r>
            <a:endParaRPr lang="en-US" sz="1000" dirty="0"/>
          </a:p>
        </p:txBody>
      </p:sp>
      <p:sp>
        <p:nvSpPr>
          <p:cNvPr id="17" name="Shape 14"/>
          <p:cNvSpPr/>
          <p:nvPr/>
        </p:nvSpPr>
        <p:spPr>
          <a:xfrm>
            <a:off x="461367" y="5064681"/>
            <a:ext cx="8221266" cy="712708"/>
          </a:xfrm>
          <a:prstGeom prst="roundRect">
            <a:avLst>
              <a:gd name="adj" fmla="val 10264"/>
            </a:avLst>
          </a:prstGeom>
          <a:solidFill>
            <a:srgbClr val="FFFFFF">
              <a:alpha val="95000"/>
            </a:srgbClr>
          </a:solidFill>
          <a:ln w="15240">
            <a:solidFill>
              <a:srgbClr val="B5C1E2"/>
            </a:solidFill>
            <a:prstDash val="solid"/>
          </a:ln>
          <a:effectLst>
            <a:outerShdw sx="100000" sy="100000" kx="0" ky="0" algn="bl" rotWithShape="0" blurRad="0" dist="11430" dir="2700000">
              <a:srgbClr val="b5c1e2">
                <a:alpha val="100000"/>
              </a:srgbClr>
            </a:outerShdw>
          </a:effectLst>
        </p:spPr>
      </p:sp>
      <p:sp>
        <p:nvSpPr>
          <p:cNvPr id="18" name="Shape 15"/>
          <p:cNvSpPr/>
          <p:nvPr/>
        </p:nvSpPr>
        <p:spPr>
          <a:xfrm>
            <a:off x="446127" y="5064681"/>
            <a:ext cx="60960" cy="712708"/>
          </a:xfrm>
          <a:prstGeom prst="roundRect">
            <a:avLst>
              <a:gd name="adj" fmla="val 194658"/>
            </a:avLst>
          </a:prstGeom>
          <a:solidFill>
            <a:srgbClr val="A2B9F9"/>
          </a:solidFill>
          <a:ln/>
        </p:spPr>
      </p:sp>
      <p:sp>
        <p:nvSpPr>
          <p:cNvPr id="19" name="Text 16"/>
          <p:cNvSpPr/>
          <p:nvPr/>
        </p:nvSpPr>
        <p:spPr>
          <a:xfrm>
            <a:off x="654129" y="5211723"/>
            <a:ext cx="1648063" cy="205978"/>
          </a:xfrm>
          <a:prstGeom prst="rect">
            <a:avLst/>
          </a:prstGeom>
          <a:noFill/>
          <a:ln/>
        </p:spPr>
        <p:txBody>
          <a:bodyPr wrap="none" lIns="0" tIns="0" rIns="0" bIns="0" rtlCol="0" anchor="t"/>
          <a:lstStyle/>
          <a:p>
            <a:pPr algn="l" indent="0" marL="0">
              <a:lnSpc>
                <a:spcPts val="1600"/>
              </a:lnSpc>
              <a:buNone/>
            </a:pPr>
            <a:r>
              <a:rPr lang="en-US" sz="1250" dirty="0">
                <a:solidFill>
                  <a:srgbClr val="666666"/>
                </a:solidFill>
                <a:latin typeface="Outfit Medium" pitchFamily="34" charset="0"/>
                <a:ea typeface="Outfit Medium" pitchFamily="34" charset="-122"/>
                <a:cs typeface="Outfit Medium" pitchFamily="34" charset="-120"/>
              </a:rPr>
              <a:t>Encapsulation</a:t>
            </a:r>
            <a:endParaRPr lang="en-US" sz="1250" dirty="0"/>
          </a:p>
        </p:txBody>
      </p:sp>
      <p:sp>
        <p:nvSpPr>
          <p:cNvPr id="20" name="Text 17"/>
          <p:cNvSpPr/>
          <p:nvPr/>
        </p:nvSpPr>
        <p:spPr>
          <a:xfrm>
            <a:off x="654129" y="5463659"/>
            <a:ext cx="7881461" cy="166688"/>
          </a:xfrm>
          <a:prstGeom prst="rect">
            <a:avLst/>
          </a:prstGeom>
          <a:noFill/>
          <a:ln/>
        </p:spPr>
        <p:txBody>
          <a:bodyPr wrap="none" lIns="0" tIns="0" rIns="0" bIns="0" rtlCol="0" anchor="t"/>
          <a:lstStyle/>
          <a:p>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Bundles data and methods that operate on the data within a single unit, hiding implementation details.</a:t>
            </a:r>
            <a:endParaRPr lang="en-US" sz="1000" dirty="0"/>
          </a:p>
        </p:txBody>
      </p:sp>
      <p:sp>
        <p:nvSpPr>
          <p:cNvPr id="21" name="Text 18"/>
          <p:cNvSpPr/>
          <p:nvPr/>
        </p:nvSpPr>
        <p:spPr>
          <a:xfrm>
            <a:off x="461367" y="5863590"/>
            <a:ext cx="8221266" cy="166688"/>
          </a:xfrm>
          <a:prstGeom prst="rect">
            <a:avLst/>
          </a:prstGeom>
          <a:noFill/>
          <a:ln/>
        </p:spPr>
        <p:txBody>
          <a:bodyPr wrap="none" lIns="0" tIns="0" rIns="0" bIns="0" rtlCol="0" anchor="t"/>
          <a:lstStyle/>
          <a:p>
            <a:pPr algn="l" indent="0" marL="0">
              <a:lnSpc>
                <a:spcPts val="1300"/>
              </a:lnSpc>
              <a:buNone/>
            </a:pPr>
            <a:r>
              <a:rPr lang="en-US" sz="1000" b="1" dirty="0">
                <a:solidFill>
                  <a:srgbClr val="666666"/>
                </a:solidFill>
                <a:latin typeface="IBM Plex Sans" pitchFamily="34" charset="0"/>
                <a:ea typeface="IBM Plex Sans" pitchFamily="34" charset="-122"/>
                <a:cs typeface="IBM Plex Sans" pitchFamily="34" charset="-120"/>
              </a:rPr>
              <a:t>Meme moment:</a:t>
            </a:r>
            <a:pPr algn="l" indent="0" marL="0">
              <a:lnSpc>
                <a:spcPts val="1300"/>
              </a:lnSpc>
              <a:buNone/>
            </a:pPr>
            <a:r>
              <a:rPr lang="en-US" sz="1000" dirty="0">
                <a:solidFill>
                  <a:srgbClr val="666666"/>
                </a:solidFill>
                <a:latin typeface="IBM Plex Sans" pitchFamily="34" charset="0"/>
                <a:ea typeface="IBM Plex Sans" pitchFamily="34" charset="-122"/>
                <a:cs typeface="IBM Plex Sans" pitchFamily="34" charset="-120"/>
              </a:rPr>
              <a:t> </a:t>
            </a:r>
            <a:pPr algn="l" indent="0" marL="0">
              <a:lnSpc>
                <a:spcPts val="1300"/>
              </a:lnSpc>
              <a:buNone/>
            </a:pPr>
            <a:r>
              <a:rPr lang="en-US" sz="1000" i="1" dirty="0">
                <a:solidFill>
                  <a:srgbClr val="666666"/>
                </a:solidFill>
                <a:latin typeface="IBM Plex Sans" pitchFamily="34" charset="0"/>
                <a:ea typeface="IBM Plex Sans" pitchFamily="34" charset="-122"/>
                <a:cs typeface="IBM Plex Sans" pitchFamily="34" charset="-120"/>
              </a:rPr>
              <a:t>"Java is so verbose it practically documents itself — whether you want it or not."</a:t>
            </a:r>
            <a:endParaRPr lang="en-US" sz="1000" dirty="0"/>
          </a:p>
        </p:txBody>
      </p:sp>
      <p:pic>
        <p:nvPicPr>
          <p:cNvPr id="22" name="Image 1" descr="preencoded.png">
            <a:hlinkClick r:id="rId3" tooltip=""/>
          </p:cNvPr>
          <p:cNvPicPr>
            <a:picLocks noChangeAspect="1"/>
          </p:cNvPicPr>
          <p:nvPr/>
        </p:nvPicPr>
        <p:blipFill>
          <a:blip r:embed="rId2"/>
          <a:stretch>
            <a:fillRect/>
          </a:stretch>
        </p:blipFill>
        <p:spPr>
          <a:xfrm>
            <a:off x="461367" y="6116479"/>
            <a:ext cx="2033588" cy="3625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02732"/>
            <a:ext cx="9448681" cy="708779"/>
          </a:xfrm>
          <a:prstGeom prst="rect">
            <a:avLst/>
          </a:prstGeom>
          <a:noFill/>
          <a:ln/>
        </p:spPr>
        <p:txBody>
          <a:bodyPr wrap="none" lIns="0" tIns="0" rIns="0" bIns="0" rtlCol="0" anchor="t"/>
          <a:lstStyle/>
          <a:p>
            <a:pPr algn="l" indent="0" marL="0">
              <a:lnSpc>
                <a:spcPts val="5550"/>
              </a:lnSpc>
              <a:buNone/>
            </a:pPr>
            <a:r>
              <a:rPr lang="en-US" sz="4450" dirty="0">
                <a:solidFill>
                  <a:srgbClr val="3F6FF3"/>
                </a:solidFill>
                <a:latin typeface="Outfit Medium" pitchFamily="34" charset="0"/>
                <a:ea typeface="Outfit Medium" pitchFamily="34" charset="-122"/>
                <a:cs typeface="Outfit Medium" pitchFamily="34" charset="-120"/>
              </a:rPr>
              <a:t>Methods, Constructors &amp; Overloading</a:t>
            </a:r>
            <a:endParaRPr lang="en-US" sz="4450" dirty="0"/>
          </a:p>
        </p:txBody>
      </p:sp>
      <p:sp>
        <p:nvSpPr>
          <p:cNvPr id="3" name="Text 1"/>
          <p:cNvSpPr/>
          <p:nvPr/>
        </p:nvSpPr>
        <p:spPr>
          <a:xfrm>
            <a:off x="793790" y="2155746"/>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Methods define the actions that objects can perform. They are reusable blocks of code that enhance modularity and readability.</a:t>
            </a:r>
            <a:endParaRPr lang="en-US" sz="1750" dirty="0"/>
          </a:p>
        </p:txBody>
      </p:sp>
      <p:sp>
        <p:nvSpPr>
          <p:cNvPr id="4" name="Text 2"/>
          <p:cNvSpPr/>
          <p:nvPr/>
        </p:nvSpPr>
        <p:spPr>
          <a:xfrm>
            <a:off x="793790" y="3085624"/>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Constructors are special types of methods used to initialize new objects. They share the same name as the class and are invoked when an object is created using the </a:t>
            </a:r>
            <a:pPr algn="l" indent="0" marL="0">
              <a:lnSpc>
                <a:spcPts val="2850"/>
              </a:lnSpc>
              <a:buNone/>
            </a:pPr>
            <a:r>
              <a:rPr lang="en-US" sz="1750" dirty="0">
                <a:solidFill>
                  <a:srgbClr val="666666"/>
                </a:solidFill>
                <a:highlight>
                  <a:srgbClr val="F2F2F2"/>
                </a:highlight>
                <a:latin typeface="Consolas" pitchFamily="34" charset="0"/>
                <a:ea typeface="Consolas" pitchFamily="34" charset="-122"/>
                <a:cs typeface="Consolas" pitchFamily="34" charset="-120"/>
              </a:rPr>
              <a:t>new</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keyword.</a:t>
            </a:r>
            <a:endParaRPr lang="en-US" sz="1750" dirty="0"/>
          </a:p>
        </p:txBody>
      </p:sp>
      <p:sp>
        <p:nvSpPr>
          <p:cNvPr id="5" name="Text 3"/>
          <p:cNvSpPr/>
          <p:nvPr/>
        </p:nvSpPr>
        <p:spPr>
          <a:xfrm>
            <a:off x="793790" y="4378404"/>
            <a:ext cx="7604284" cy="1814513"/>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Method overloading allows you to define multiple methods within the same class that have the same name but different parameters (number, type, or order). This provides flexibility and improves code elegance by allowing a single method name to perform similar operations on different data inputs.</a:t>
            </a:r>
            <a:endParaRPr lang="en-US" sz="1750" dirty="0"/>
          </a:p>
        </p:txBody>
      </p:sp>
      <p:sp>
        <p:nvSpPr>
          <p:cNvPr id="6" name="Text 4"/>
          <p:cNvSpPr/>
          <p:nvPr/>
        </p:nvSpPr>
        <p:spPr>
          <a:xfrm>
            <a:off x="793790" y="6396990"/>
            <a:ext cx="7604284" cy="725805"/>
          </a:xfrm>
          <a:prstGeom prst="rect">
            <a:avLst/>
          </a:prstGeom>
          <a:noFill/>
          <a:ln/>
        </p:spPr>
        <p:txBody>
          <a:bodyPr wrap="square" lIns="0" tIns="0" rIns="0" bIns="0" rtlCol="0" anchor="t"/>
          <a:lstStyle/>
          <a:p>
            <a:pPr algn="l" indent="0" marL="0">
              <a:lnSpc>
                <a:spcPts val="2850"/>
              </a:lnSpc>
              <a:buNone/>
            </a:pPr>
            <a:r>
              <a:rPr lang="en-US" sz="1750" b="1" dirty="0">
                <a:solidFill>
                  <a:srgbClr val="666666"/>
                </a:solidFill>
                <a:latin typeface="IBM Plex Sans" pitchFamily="34" charset="0"/>
                <a:ea typeface="IBM Plex Sans" pitchFamily="34" charset="-122"/>
                <a:cs typeface="IBM Plex Sans" pitchFamily="34" charset="-120"/>
              </a:rPr>
              <a:t>Meme moment:</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a:t>
            </a:r>
            <a:pPr algn="l" indent="0" marL="0">
              <a:lnSpc>
                <a:spcPts val="2850"/>
              </a:lnSpc>
              <a:buNone/>
            </a:pPr>
            <a:r>
              <a:rPr lang="en-US" sz="1750" i="1" dirty="0">
                <a:solidFill>
                  <a:srgbClr val="666666"/>
                </a:solidFill>
                <a:latin typeface="IBM Plex Sans" pitchFamily="34" charset="0"/>
                <a:ea typeface="IBM Plex Sans" pitchFamily="34" charset="-122"/>
                <a:cs typeface="IBM Plex Sans" pitchFamily="34" charset="-120"/>
              </a:rPr>
              <a:t>"Explaining to your boss why JVM needs more RAM than your gaming PC."</a:t>
            </a:r>
            <a:endParaRPr lang="en-US" sz="1750" dirty="0"/>
          </a:p>
        </p:txBody>
      </p:sp>
      <p:pic>
        <p:nvPicPr>
          <p:cNvPr id="7" name="Image 0" descr="preencoded.png">    </p:cNvPr>
          <p:cNvPicPr>
            <a:picLocks noChangeAspect="1"/>
          </p:cNvPicPr>
          <p:nvPr/>
        </p:nvPicPr>
        <p:blipFill>
          <a:blip r:embed="rId1"/>
          <a:stretch>
            <a:fillRect/>
          </a:stretch>
        </p:blipFill>
        <p:spPr>
          <a:xfrm>
            <a:off x="8959096" y="2206823"/>
            <a:ext cx="4885015" cy="32557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6755" y="736521"/>
            <a:ext cx="10773013" cy="631150"/>
          </a:xfrm>
          <a:prstGeom prst="rect">
            <a:avLst/>
          </a:prstGeom>
          <a:noFill/>
          <a:ln/>
        </p:spPr>
        <p:txBody>
          <a:bodyPr wrap="none" lIns="0" tIns="0" rIns="0" bIns="0" rtlCol="0" anchor="t"/>
          <a:lstStyle/>
          <a:p>
            <a:pPr algn="l" indent="0" marL="0">
              <a:lnSpc>
                <a:spcPts val="4950"/>
              </a:lnSpc>
              <a:buNone/>
            </a:pPr>
            <a:r>
              <a:rPr lang="en-US" sz="3950" dirty="0">
                <a:solidFill>
                  <a:srgbClr val="3F6FF3"/>
                </a:solidFill>
                <a:latin typeface="Outfit Medium" pitchFamily="34" charset="0"/>
                <a:ea typeface="Outfit Medium" pitchFamily="34" charset="-122"/>
                <a:cs typeface="Outfit Medium" pitchFamily="34" charset="-120"/>
              </a:rPr>
              <a:t>Collections &amp; Generics: Handling Data Like a Pro</a:t>
            </a:r>
            <a:endParaRPr lang="en-US" sz="3950" dirty="0"/>
          </a:p>
        </p:txBody>
      </p:sp>
      <p:sp>
        <p:nvSpPr>
          <p:cNvPr id="3" name="Text 1"/>
          <p:cNvSpPr/>
          <p:nvPr/>
        </p:nvSpPr>
        <p:spPr>
          <a:xfrm>
            <a:off x="706755" y="1727240"/>
            <a:ext cx="13216890" cy="915829"/>
          </a:xfrm>
          <a:prstGeom prst="rect">
            <a:avLst/>
          </a:prstGeom>
          <a:noFill/>
          <a:ln/>
        </p:spPr>
        <p:txBody>
          <a:bodyPr wrap="square" lIns="0" tIns="0" rIns="0" bIns="0" rtlCol="0" anchor="t"/>
          <a:lstStyle/>
          <a:p>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The Java Collections Framework provides a unified architecture for representing and manipulating collections, allowing you to store, retrieve, and process groups of objects efficiently. Generics bring type safety to these collections, preventing runtime errors and making your code cleaner and more robust.</a:t>
            </a:r>
            <a:endParaRPr lang="en-US" sz="1550" dirty="0"/>
          </a:p>
        </p:txBody>
      </p:sp>
      <p:pic>
        <p:nvPicPr>
          <p:cNvPr id="4" name="Image 0" descr="preencoded.png">    </p:cNvPr>
          <p:cNvPicPr>
            <a:picLocks noChangeAspect="1"/>
          </p:cNvPicPr>
          <p:nvPr/>
        </p:nvPicPr>
        <p:blipFill>
          <a:blip r:embed="rId1"/>
          <a:stretch>
            <a:fillRect/>
          </a:stretch>
        </p:blipFill>
        <p:spPr>
          <a:xfrm>
            <a:off x="706755" y="2845356"/>
            <a:ext cx="1818561" cy="1818561"/>
          </a:xfrm>
          <a:prstGeom prst="rect">
            <a:avLst/>
          </a:prstGeom>
        </p:spPr>
      </p:pic>
      <p:sp>
        <p:nvSpPr>
          <p:cNvPr id="5" name="Text 2"/>
          <p:cNvSpPr/>
          <p:nvPr/>
        </p:nvSpPr>
        <p:spPr>
          <a:xfrm>
            <a:off x="706755" y="4888587"/>
            <a:ext cx="2524363" cy="315516"/>
          </a:xfrm>
          <a:prstGeom prst="rect">
            <a:avLst/>
          </a:prstGeom>
          <a:noFill/>
          <a:ln/>
        </p:spPr>
        <p:txBody>
          <a:bodyPr wrap="none" lIns="0" tIns="0" rIns="0" bIns="0" rtlCol="0" anchor="t"/>
          <a:lstStyle/>
          <a:p>
            <a:pPr algn="l" indent="0" marL="0">
              <a:lnSpc>
                <a:spcPts val="2450"/>
              </a:lnSpc>
              <a:buNone/>
            </a:pPr>
            <a:r>
              <a:rPr lang="en-US" sz="1950" dirty="0">
                <a:solidFill>
                  <a:srgbClr val="666666"/>
                </a:solidFill>
                <a:latin typeface="Outfit Medium" pitchFamily="34" charset="0"/>
                <a:ea typeface="Outfit Medium" pitchFamily="34" charset="-122"/>
                <a:cs typeface="Outfit Medium" pitchFamily="34" charset="-120"/>
              </a:rPr>
              <a:t>Lists</a:t>
            </a:r>
            <a:endParaRPr lang="en-US" sz="1950" dirty="0"/>
          </a:p>
        </p:txBody>
      </p:sp>
      <p:sp>
        <p:nvSpPr>
          <p:cNvPr id="6" name="Text 3"/>
          <p:cNvSpPr/>
          <p:nvPr/>
        </p:nvSpPr>
        <p:spPr>
          <a:xfrm>
            <a:off x="706755" y="5311973"/>
            <a:ext cx="3135630" cy="915829"/>
          </a:xfrm>
          <a:prstGeom prst="rect">
            <a:avLst/>
          </a:prstGeom>
          <a:noFill/>
          <a:ln/>
        </p:spPr>
        <p:txBody>
          <a:bodyPr wrap="square" lIns="0" tIns="0" rIns="0" bIns="0" rtlCol="0" anchor="t"/>
          <a:lstStyle/>
          <a:p>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Ordered collections allowing duplicate elements (e.g.,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ArrayList</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LinkedList</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a:t>
            </a:r>
            <a:endParaRPr lang="en-US" sz="1550" dirty="0"/>
          </a:p>
        </p:txBody>
      </p:sp>
      <p:pic>
        <p:nvPicPr>
          <p:cNvPr id="7" name="Image 1" descr="preencoded.png">    </p:cNvPr>
          <p:cNvPicPr>
            <a:picLocks noChangeAspect="1"/>
          </p:cNvPicPr>
          <p:nvPr/>
        </p:nvPicPr>
        <p:blipFill>
          <a:blip r:embed="rId2"/>
          <a:stretch>
            <a:fillRect/>
          </a:stretch>
        </p:blipFill>
        <p:spPr>
          <a:xfrm>
            <a:off x="4067056" y="2845356"/>
            <a:ext cx="1818680" cy="1818680"/>
          </a:xfrm>
          <a:prstGeom prst="rect">
            <a:avLst/>
          </a:prstGeom>
        </p:spPr>
      </p:pic>
      <p:sp>
        <p:nvSpPr>
          <p:cNvPr id="8" name="Text 4"/>
          <p:cNvSpPr/>
          <p:nvPr/>
        </p:nvSpPr>
        <p:spPr>
          <a:xfrm>
            <a:off x="4067056" y="4888706"/>
            <a:ext cx="2524363" cy="315516"/>
          </a:xfrm>
          <a:prstGeom prst="rect">
            <a:avLst/>
          </a:prstGeom>
          <a:noFill/>
          <a:ln/>
        </p:spPr>
        <p:txBody>
          <a:bodyPr wrap="none" lIns="0" tIns="0" rIns="0" bIns="0" rtlCol="0" anchor="t"/>
          <a:lstStyle/>
          <a:p>
            <a:pPr algn="l" indent="0" marL="0">
              <a:lnSpc>
                <a:spcPts val="2450"/>
              </a:lnSpc>
              <a:buNone/>
            </a:pPr>
            <a:r>
              <a:rPr lang="en-US" sz="1950" dirty="0">
                <a:solidFill>
                  <a:srgbClr val="666666"/>
                </a:solidFill>
                <a:latin typeface="Outfit Medium" pitchFamily="34" charset="0"/>
                <a:ea typeface="Outfit Medium" pitchFamily="34" charset="-122"/>
                <a:cs typeface="Outfit Medium" pitchFamily="34" charset="-120"/>
              </a:rPr>
              <a:t>Sets</a:t>
            </a:r>
            <a:endParaRPr lang="en-US" sz="1950" dirty="0"/>
          </a:p>
        </p:txBody>
      </p:sp>
      <p:sp>
        <p:nvSpPr>
          <p:cNvPr id="9" name="Text 5"/>
          <p:cNvSpPr/>
          <p:nvPr/>
        </p:nvSpPr>
        <p:spPr>
          <a:xfrm>
            <a:off x="4067056" y="5312093"/>
            <a:ext cx="3135749" cy="915829"/>
          </a:xfrm>
          <a:prstGeom prst="rect">
            <a:avLst/>
          </a:prstGeom>
          <a:noFill/>
          <a:ln/>
        </p:spPr>
        <p:txBody>
          <a:bodyPr wrap="square" lIns="0" tIns="0" rIns="0" bIns="0" rtlCol="0" anchor="t"/>
          <a:lstStyle/>
          <a:p>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Unordered collections that do not allow duplicate elements (e.g.,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HashSet</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TreeSet</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a:t>
            </a:r>
            <a:endParaRPr lang="en-US" sz="1550" dirty="0"/>
          </a:p>
        </p:txBody>
      </p:sp>
      <p:pic>
        <p:nvPicPr>
          <p:cNvPr id="10" name="Image 2" descr="preencoded.png">    </p:cNvPr>
          <p:cNvPicPr>
            <a:picLocks noChangeAspect="1"/>
          </p:cNvPicPr>
          <p:nvPr/>
        </p:nvPicPr>
        <p:blipFill>
          <a:blip r:embed="rId3"/>
          <a:stretch>
            <a:fillRect/>
          </a:stretch>
        </p:blipFill>
        <p:spPr>
          <a:xfrm>
            <a:off x="7427476" y="2845356"/>
            <a:ext cx="1818680" cy="1818680"/>
          </a:xfrm>
          <a:prstGeom prst="rect">
            <a:avLst/>
          </a:prstGeom>
        </p:spPr>
      </p:pic>
      <p:sp>
        <p:nvSpPr>
          <p:cNvPr id="11" name="Text 6"/>
          <p:cNvSpPr/>
          <p:nvPr/>
        </p:nvSpPr>
        <p:spPr>
          <a:xfrm>
            <a:off x="7427476" y="4888706"/>
            <a:ext cx="2524363" cy="315516"/>
          </a:xfrm>
          <a:prstGeom prst="rect">
            <a:avLst/>
          </a:prstGeom>
          <a:noFill/>
          <a:ln/>
        </p:spPr>
        <p:txBody>
          <a:bodyPr wrap="none" lIns="0" tIns="0" rIns="0" bIns="0" rtlCol="0" anchor="t"/>
          <a:lstStyle/>
          <a:p>
            <a:pPr algn="l" indent="0" marL="0">
              <a:lnSpc>
                <a:spcPts val="2450"/>
              </a:lnSpc>
              <a:buNone/>
            </a:pPr>
            <a:r>
              <a:rPr lang="en-US" sz="1950" dirty="0">
                <a:solidFill>
                  <a:srgbClr val="666666"/>
                </a:solidFill>
                <a:latin typeface="Outfit Medium" pitchFamily="34" charset="0"/>
                <a:ea typeface="Outfit Medium" pitchFamily="34" charset="-122"/>
                <a:cs typeface="Outfit Medium" pitchFamily="34" charset="-120"/>
              </a:rPr>
              <a:t>Maps</a:t>
            </a:r>
            <a:endParaRPr lang="en-US" sz="1950" dirty="0"/>
          </a:p>
        </p:txBody>
      </p:sp>
      <p:sp>
        <p:nvSpPr>
          <p:cNvPr id="12" name="Text 7"/>
          <p:cNvSpPr/>
          <p:nvPr/>
        </p:nvSpPr>
        <p:spPr>
          <a:xfrm>
            <a:off x="7427476" y="5312093"/>
            <a:ext cx="3135749" cy="915829"/>
          </a:xfrm>
          <a:prstGeom prst="rect">
            <a:avLst/>
          </a:prstGeom>
          <a:noFill/>
          <a:ln/>
        </p:spPr>
        <p:txBody>
          <a:bodyPr wrap="square" lIns="0" tIns="0" rIns="0" bIns="0" rtlCol="0" anchor="t"/>
          <a:lstStyle/>
          <a:p>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Stores key-value pairs, where each key is unique (e.g.,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HashMap</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 </a:t>
            </a:r>
            <a:pPr algn="l" indent="0" marL="0">
              <a:lnSpc>
                <a:spcPts val="2400"/>
              </a:lnSpc>
              <a:buNone/>
            </a:pPr>
            <a:r>
              <a:rPr lang="en-US" sz="1550" dirty="0">
                <a:solidFill>
                  <a:srgbClr val="666666"/>
                </a:solidFill>
                <a:highlight>
                  <a:srgbClr val="F2F2F2"/>
                </a:highlight>
                <a:latin typeface="Consolas" pitchFamily="34" charset="0"/>
                <a:ea typeface="Consolas" pitchFamily="34" charset="-122"/>
                <a:cs typeface="Consolas" pitchFamily="34" charset="-120"/>
              </a:rPr>
              <a:t>TreeMap</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a:t>
            </a:r>
            <a:endParaRPr lang="en-US" sz="1550" dirty="0"/>
          </a:p>
        </p:txBody>
      </p:sp>
      <p:pic>
        <p:nvPicPr>
          <p:cNvPr id="13" name="Image 3" descr="preencoded.png">    </p:cNvPr>
          <p:cNvPicPr>
            <a:picLocks noChangeAspect="1"/>
          </p:cNvPicPr>
          <p:nvPr/>
        </p:nvPicPr>
        <p:blipFill>
          <a:blip r:embed="rId4"/>
          <a:stretch>
            <a:fillRect/>
          </a:stretch>
        </p:blipFill>
        <p:spPr>
          <a:xfrm>
            <a:off x="10787896" y="2845356"/>
            <a:ext cx="1818680" cy="1818680"/>
          </a:xfrm>
          <a:prstGeom prst="rect">
            <a:avLst/>
          </a:prstGeom>
        </p:spPr>
      </p:pic>
      <p:sp>
        <p:nvSpPr>
          <p:cNvPr id="14" name="Text 8"/>
          <p:cNvSpPr/>
          <p:nvPr/>
        </p:nvSpPr>
        <p:spPr>
          <a:xfrm>
            <a:off x="10787896" y="4888706"/>
            <a:ext cx="2524363" cy="315516"/>
          </a:xfrm>
          <a:prstGeom prst="rect">
            <a:avLst/>
          </a:prstGeom>
          <a:noFill/>
          <a:ln/>
        </p:spPr>
        <p:txBody>
          <a:bodyPr wrap="none" lIns="0" tIns="0" rIns="0" bIns="0" rtlCol="0" anchor="t"/>
          <a:lstStyle/>
          <a:p>
            <a:pPr algn="l" indent="0" marL="0">
              <a:lnSpc>
                <a:spcPts val="2450"/>
              </a:lnSpc>
              <a:buNone/>
            </a:pPr>
            <a:r>
              <a:rPr lang="en-US" sz="1950" dirty="0">
                <a:solidFill>
                  <a:srgbClr val="666666"/>
                </a:solidFill>
                <a:latin typeface="Outfit Medium" pitchFamily="34" charset="0"/>
                <a:ea typeface="Outfit Medium" pitchFamily="34" charset="-122"/>
                <a:cs typeface="Outfit Medium" pitchFamily="34" charset="-120"/>
              </a:rPr>
              <a:t>Generics</a:t>
            </a:r>
            <a:endParaRPr lang="en-US" sz="1950" dirty="0"/>
          </a:p>
        </p:txBody>
      </p:sp>
      <p:sp>
        <p:nvSpPr>
          <p:cNvPr id="15" name="Text 9"/>
          <p:cNvSpPr/>
          <p:nvPr/>
        </p:nvSpPr>
        <p:spPr>
          <a:xfrm>
            <a:off x="10787896" y="5312093"/>
            <a:ext cx="3135749" cy="915829"/>
          </a:xfrm>
          <a:prstGeom prst="rect">
            <a:avLst/>
          </a:prstGeom>
          <a:noFill/>
          <a:ln/>
        </p:spPr>
        <p:txBody>
          <a:bodyPr wrap="square" lIns="0" tIns="0" rIns="0" bIns="0" rtlCol="0" anchor="t"/>
          <a:lstStyle/>
          <a:p>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Enables type-safe collections by allowing types to be parameters for classes and methods.</a:t>
            </a:r>
            <a:endParaRPr lang="en-US" sz="1550" dirty="0"/>
          </a:p>
        </p:txBody>
      </p:sp>
      <p:sp>
        <p:nvSpPr>
          <p:cNvPr id="16" name="Text 10"/>
          <p:cNvSpPr/>
          <p:nvPr/>
        </p:nvSpPr>
        <p:spPr>
          <a:xfrm>
            <a:off x="706755" y="6430208"/>
            <a:ext cx="13216890" cy="305276"/>
          </a:xfrm>
          <a:prstGeom prst="rect">
            <a:avLst/>
          </a:prstGeom>
          <a:noFill/>
          <a:ln/>
        </p:spPr>
        <p:txBody>
          <a:bodyPr wrap="none" lIns="0" tIns="0" rIns="0" bIns="0" rtlCol="0" anchor="t"/>
          <a:lstStyle/>
          <a:p>
            <a:pPr algn="l" indent="0" marL="0">
              <a:lnSpc>
                <a:spcPts val="2400"/>
              </a:lnSpc>
              <a:buNone/>
            </a:pPr>
            <a:r>
              <a:rPr lang="en-US" sz="1550" b="1" dirty="0">
                <a:solidFill>
                  <a:srgbClr val="666666"/>
                </a:solidFill>
                <a:latin typeface="IBM Plex Sans" pitchFamily="34" charset="0"/>
                <a:ea typeface="IBM Plex Sans" pitchFamily="34" charset="-122"/>
                <a:cs typeface="IBM Plex Sans" pitchFamily="34" charset="-120"/>
              </a:rPr>
              <a:t>Meme moment:</a:t>
            </a:r>
            <a:pPr algn="l" indent="0" marL="0">
              <a:lnSpc>
                <a:spcPts val="2400"/>
              </a:lnSpc>
              <a:buNone/>
            </a:pPr>
            <a:r>
              <a:rPr lang="en-US" sz="1550" dirty="0">
                <a:solidFill>
                  <a:srgbClr val="666666"/>
                </a:solidFill>
                <a:latin typeface="IBM Plex Sans" pitchFamily="34" charset="0"/>
                <a:ea typeface="IBM Plex Sans" pitchFamily="34" charset="-122"/>
                <a:cs typeface="IBM Plex Sans" pitchFamily="34" charset="-120"/>
              </a:rPr>
              <a:t> </a:t>
            </a:r>
            <a:pPr algn="l" indent="0" marL="0">
              <a:lnSpc>
                <a:spcPts val="2400"/>
              </a:lnSpc>
              <a:buNone/>
            </a:pPr>
            <a:r>
              <a:rPr lang="en-US" sz="1550" i="1" dirty="0">
                <a:solidFill>
                  <a:srgbClr val="666666"/>
                </a:solidFill>
                <a:latin typeface="IBM Plex Sans" pitchFamily="34" charset="0"/>
                <a:ea typeface="IBM Plex Sans" pitchFamily="34" charset="-122"/>
                <a:cs typeface="IBM Plex Sans" pitchFamily="34" charset="-120"/>
              </a:rPr>
              <a:t>"Java 8 is the ghost haunting every company project in 2026."</a:t>
            </a:r>
            <a:endParaRPr lang="en-US" sz="1550" dirty="0"/>
          </a:p>
        </p:txBody>
      </p:sp>
      <p:pic>
        <p:nvPicPr>
          <p:cNvPr id="17" name="Image 4" descr="preencoded.png">
            <a:hlinkClick r:id="rId6" tooltip=""/>
          </p:cNvPr>
          <p:cNvPicPr>
            <a:picLocks noChangeAspect="1"/>
          </p:cNvPicPr>
          <p:nvPr/>
        </p:nvPicPr>
        <p:blipFill>
          <a:blip r:embed="rId5"/>
          <a:stretch>
            <a:fillRect/>
          </a:stretch>
        </p:blipFill>
        <p:spPr>
          <a:xfrm>
            <a:off x="706755" y="6937772"/>
            <a:ext cx="3667482" cy="5553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787" y="637461"/>
            <a:ext cx="8020645" cy="690801"/>
          </a:xfrm>
          <a:prstGeom prst="rect">
            <a:avLst/>
          </a:prstGeom>
          <a:noFill/>
          <a:ln/>
        </p:spPr>
        <p:txBody>
          <a:bodyPr wrap="none" lIns="0" tIns="0" rIns="0" bIns="0" rtlCol="0" anchor="t"/>
          <a:lstStyle/>
          <a:p>
            <a:pPr algn="l" indent="0" marL="0">
              <a:lnSpc>
                <a:spcPts val="5400"/>
              </a:lnSpc>
              <a:buNone/>
            </a:pPr>
            <a:r>
              <a:rPr lang="en-US" sz="4350" dirty="0">
                <a:solidFill>
                  <a:srgbClr val="3F6FF3"/>
                </a:solidFill>
                <a:latin typeface="Outfit Medium" pitchFamily="34" charset="0"/>
                <a:ea typeface="Outfit Medium" pitchFamily="34" charset="-122"/>
                <a:cs typeface="Outfit Medium" pitchFamily="34" charset="-120"/>
              </a:rPr>
              <a:t>Exception Handling &amp; Debugging</a:t>
            </a:r>
            <a:endParaRPr lang="en-US" sz="4350" dirty="0"/>
          </a:p>
        </p:txBody>
      </p:sp>
      <p:sp>
        <p:nvSpPr>
          <p:cNvPr id="3" name="Text 1"/>
          <p:cNvSpPr/>
          <p:nvPr/>
        </p:nvSpPr>
        <p:spPr>
          <a:xfrm>
            <a:off x="773787" y="1759267"/>
            <a:ext cx="13082826" cy="706041"/>
          </a:xfrm>
          <a:prstGeom prst="rect">
            <a:avLst/>
          </a:prstGeom>
          <a:noFill/>
          <a:ln/>
        </p:spPr>
        <p:txBody>
          <a:bodyPr wrap="square" lIns="0" tIns="0" rIns="0" bIns="0" rtlCol="0" anchor="t"/>
          <a:lstStyle/>
          <a:p>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Even the best code can encounter unexpected situations. Exception handling is Java's mechanism for dealing with these runtime errors gracefully, preventing your program from crashing. The </a:t>
            </a:r>
            <a:pPr algn="l" indent="0" marL="0">
              <a:lnSpc>
                <a:spcPts val="2750"/>
              </a:lnSpc>
              <a:buNone/>
            </a:pPr>
            <a:r>
              <a:rPr lang="en-US" sz="1700" dirty="0">
                <a:solidFill>
                  <a:srgbClr val="666666"/>
                </a:solidFill>
                <a:highlight>
                  <a:srgbClr val="F2F2F2"/>
                </a:highlight>
                <a:latin typeface="Consolas" pitchFamily="34" charset="0"/>
                <a:ea typeface="Consolas" pitchFamily="34" charset="-122"/>
                <a:cs typeface="Consolas" pitchFamily="34" charset="-120"/>
              </a:rPr>
              <a:t>try-catch-finally</a:t>
            </a:r>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 block is your primary tool.</a:t>
            </a:r>
            <a:endParaRPr lang="en-US" sz="1700" dirty="0"/>
          </a:p>
        </p:txBody>
      </p:sp>
      <p:pic>
        <p:nvPicPr>
          <p:cNvPr id="4" name="Image 0" descr="preencoded.png">    </p:cNvPr>
          <p:cNvPicPr>
            <a:picLocks noChangeAspect="1"/>
          </p:cNvPicPr>
          <p:nvPr/>
        </p:nvPicPr>
        <p:blipFill>
          <a:blip r:embed="rId1"/>
          <a:stretch>
            <a:fillRect/>
          </a:stretch>
        </p:blipFill>
        <p:spPr>
          <a:xfrm>
            <a:off x="773787" y="2707719"/>
            <a:ext cx="4360902" cy="884277"/>
          </a:xfrm>
          <a:prstGeom prst="rect">
            <a:avLst/>
          </a:prstGeom>
        </p:spPr>
      </p:pic>
      <p:sp>
        <p:nvSpPr>
          <p:cNvPr id="5" name="Text 2"/>
          <p:cNvSpPr/>
          <p:nvPr/>
        </p:nvSpPr>
        <p:spPr>
          <a:xfrm>
            <a:off x="994767" y="3807500"/>
            <a:ext cx="2763679" cy="345400"/>
          </a:xfrm>
          <a:prstGeom prst="rect">
            <a:avLst/>
          </a:prstGeom>
          <a:noFill/>
          <a:ln/>
        </p:spPr>
        <p:txBody>
          <a:bodyPr wrap="none" lIns="0" tIns="0" rIns="0" bIns="0" rtlCol="0" anchor="t"/>
          <a:lstStyle/>
          <a:p>
            <a:pPr algn="l"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Try</a:t>
            </a:r>
            <a:endParaRPr lang="en-US" sz="2150" dirty="0"/>
          </a:p>
        </p:txBody>
      </p:sp>
      <p:sp>
        <p:nvSpPr>
          <p:cNvPr id="6" name="Text 3"/>
          <p:cNvSpPr/>
          <p:nvPr/>
        </p:nvSpPr>
        <p:spPr>
          <a:xfrm>
            <a:off x="994767" y="4282202"/>
            <a:ext cx="3918942" cy="349210"/>
          </a:xfrm>
          <a:prstGeom prst="rect">
            <a:avLst/>
          </a:prstGeom>
          <a:noFill/>
          <a:ln/>
        </p:spPr>
        <p:txBody>
          <a:bodyPr wrap="none" lIns="0" tIns="0" rIns="0" bIns="0" rtlCol="0" anchor="t"/>
          <a:lstStyle/>
          <a:p>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Code that might throw an exception.</a:t>
            </a:r>
            <a:endParaRPr lang="en-US" sz="1700" dirty="0"/>
          </a:p>
        </p:txBody>
      </p:sp>
      <p:pic>
        <p:nvPicPr>
          <p:cNvPr id="7" name="Image 1" descr="preencoded.png">    </p:cNvPr>
          <p:cNvPicPr>
            <a:picLocks noChangeAspect="1"/>
          </p:cNvPicPr>
          <p:nvPr/>
        </p:nvPicPr>
        <p:blipFill>
          <a:blip r:embed="rId2"/>
          <a:stretch>
            <a:fillRect/>
          </a:stretch>
        </p:blipFill>
        <p:spPr>
          <a:xfrm>
            <a:off x="5134689" y="2707719"/>
            <a:ext cx="4360902" cy="884277"/>
          </a:xfrm>
          <a:prstGeom prst="rect">
            <a:avLst/>
          </a:prstGeom>
        </p:spPr>
      </p:pic>
      <p:sp>
        <p:nvSpPr>
          <p:cNvPr id="8" name="Text 4"/>
          <p:cNvSpPr/>
          <p:nvPr/>
        </p:nvSpPr>
        <p:spPr>
          <a:xfrm>
            <a:off x="5355669" y="3807500"/>
            <a:ext cx="2763679" cy="345400"/>
          </a:xfrm>
          <a:prstGeom prst="rect">
            <a:avLst/>
          </a:prstGeom>
          <a:noFill/>
          <a:ln/>
        </p:spPr>
        <p:txBody>
          <a:bodyPr wrap="none" lIns="0" tIns="0" rIns="0" bIns="0" rtlCol="0" anchor="t"/>
          <a:lstStyle/>
          <a:p>
            <a:pPr algn="l"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Catch</a:t>
            </a:r>
            <a:endParaRPr lang="en-US" sz="2150" dirty="0"/>
          </a:p>
        </p:txBody>
      </p:sp>
      <p:sp>
        <p:nvSpPr>
          <p:cNvPr id="9" name="Text 5"/>
          <p:cNvSpPr/>
          <p:nvPr/>
        </p:nvSpPr>
        <p:spPr>
          <a:xfrm>
            <a:off x="5355669" y="4282202"/>
            <a:ext cx="3918942" cy="706041"/>
          </a:xfrm>
          <a:prstGeom prst="rect">
            <a:avLst/>
          </a:prstGeom>
          <a:noFill/>
          <a:ln/>
        </p:spPr>
        <p:txBody>
          <a:bodyPr wrap="square" lIns="0" tIns="0" rIns="0" bIns="0" rtlCol="0" anchor="t"/>
          <a:lstStyle/>
          <a:p>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Handles specific exceptions thrown in the </a:t>
            </a:r>
            <a:pPr algn="l" indent="0" marL="0">
              <a:lnSpc>
                <a:spcPts val="2750"/>
              </a:lnSpc>
              <a:buNone/>
            </a:pPr>
            <a:r>
              <a:rPr lang="en-US" sz="1700" dirty="0">
                <a:solidFill>
                  <a:srgbClr val="666666"/>
                </a:solidFill>
                <a:highlight>
                  <a:srgbClr val="F2F2F2"/>
                </a:highlight>
                <a:latin typeface="Consolas" pitchFamily="34" charset="0"/>
                <a:ea typeface="Consolas" pitchFamily="34" charset="-122"/>
                <a:cs typeface="Consolas" pitchFamily="34" charset="-120"/>
              </a:rPr>
              <a:t>try</a:t>
            </a:r>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 block.</a:t>
            </a:r>
            <a:endParaRPr lang="en-US" sz="1700" dirty="0"/>
          </a:p>
        </p:txBody>
      </p:sp>
      <p:pic>
        <p:nvPicPr>
          <p:cNvPr id="10" name="Image 2" descr="preencoded.png">    </p:cNvPr>
          <p:cNvPicPr>
            <a:picLocks noChangeAspect="1"/>
          </p:cNvPicPr>
          <p:nvPr/>
        </p:nvPicPr>
        <p:blipFill>
          <a:blip r:embed="rId3"/>
          <a:stretch>
            <a:fillRect/>
          </a:stretch>
        </p:blipFill>
        <p:spPr>
          <a:xfrm>
            <a:off x="9495592" y="2707719"/>
            <a:ext cx="4361021" cy="884277"/>
          </a:xfrm>
          <a:prstGeom prst="rect">
            <a:avLst/>
          </a:prstGeom>
        </p:spPr>
      </p:pic>
      <p:sp>
        <p:nvSpPr>
          <p:cNvPr id="11" name="Text 6"/>
          <p:cNvSpPr/>
          <p:nvPr/>
        </p:nvSpPr>
        <p:spPr>
          <a:xfrm>
            <a:off x="9716572" y="3807500"/>
            <a:ext cx="2763679" cy="345400"/>
          </a:xfrm>
          <a:prstGeom prst="rect">
            <a:avLst/>
          </a:prstGeom>
          <a:noFill/>
          <a:ln/>
        </p:spPr>
        <p:txBody>
          <a:bodyPr wrap="none" lIns="0" tIns="0" rIns="0" bIns="0" rtlCol="0" anchor="t"/>
          <a:lstStyle/>
          <a:p>
            <a:pPr algn="l"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Finally</a:t>
            </a:r>
            <a:endParaRPr lang="en-US" sz="2150" dirty="0"/>
          </a:p>
        </p:txBody>
      </p:sp>
      <p:sp>
        <p:nvSpPr>
          <p:cNvPr id="12" name="Text 7"/>
          <p:cNvSpPr/>
          <p:nvPr/>
        </p:nvSpPr>
        <p:spPr>
          <a:xfrm>
            <a:off x="9716572" y="4282202"/>
            <a:ext cx="3919061" cy="698421"/>
          </a:xfrm>
          <a:prstGeom prst="rect">
            <a:avLst/>
          </a:prstGeom>
          <a:noFill/>
          <a:ln/>
        </p:spPr>
        <p:txBody>
          <a:bodyPr wrap="square" lIns="0" tIns="0" rIns="0" bIns="0" rtlCol="0" anchor="t"/>
          <a:lstStyle/>
          <a:p>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Code that always executes, regardless of an exception.</a:t>
            </a:r>
            <a:endParaRPr lang="en-US" sz="1700" dirty="0"/>
          </a:p>
        </p:txBody>
      </p:sp>
      <p:sp>
        <p:nvSpPr>
          <p:cNvPr id="13" name="Text 8"/>
          <p:cNvSpPr/>
          <p:nvPr/>
        </p:nvSpPr>
        <p:spPr>
          <a:xfrm>
            <a:off x="773787" y="5451634"/>
            <a:ext cx="13082826" cy="698421"/>
          </a:xfrm>
          <a:prstGeom prst="rect">
            <a:avLst/>
          </a:prstGeom>
          <a:noFill/>
          <a:ln/>
        </p:spPr>
        <p:txBody>
          <a:bodyPr wrap="square" lIns="0" tIns="0" rIns="0" bIns="0" rtlCol="0" anchor="t"/>
          <a:lstStyle/>
          <a:p>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You can also define and throw your own custom exceptions to better manage application-specific error scenarios. Debugging is the art of finding and fixing these issues.</a:t>
            </a:r>
            <a:endParaRPr lang="en-US" sz="1700" dirty="0"/>
          </a:p>
        </p:txBody>
      </p:sp>
      <p:sp>
        <p:nvSpPr>
          <p:cNvPr id="14" name="Text 9"/>
          <p:cNvSpPr/>
          <p:nvPr/>
        </p:nvSpPr>
        <p:spPr>
          <a:xfrm>
            <a:off x="773787" y="6392466"/>
            <a:ext cx="13082826" cy="349210"/>
          </a:xfrm>
          <a:prstGeom prst="rect">
            <a:avLst/>
          </a:prstGeom>
          <a:noFill/>
          <a:ln/>
        </p:spPr>
        <p:txBody>
          <a:bodyPr wrap="none" lIns="0" tIns="0" rIns="0" bIns="0" rtlCol="0" anchor="t"/>
          <a:lstStyle/>
          <a:p>
            <a:pPr algn="l" indent="0" marL="0">
              <a:lnSpc>
                <a:spcPts val="2750"/>
              </a:lnSpc>
              <a:buNone/>
            </a:pPr>
            <a:r>
              <a:rPr lang="en-US" sz="1700" b="1" dirty="0">
                <a:solidFill>
                  <a:srgbClr val="666666"/>
                </a:solidFill>
                <a:latin typeface="IBM Plex Sans" pitchFamily="34" charset="0"/>
                <a:ea typeface="IBM Plex Sans" pitchFamily="34" charset="-122"/>
                <a:cs typeface="IBM Plex Sans" pitchFamily="34" charset="-120"/>
              </a:rPr>
              <a:t>Meme moment:</a:t>
            </a:r>
            <a:pPr algn="l" indent="0" marL="0">
              <a:lnSpc>
                <a:spcPts val="2750"/>
              </a:lnSpc>
              <a:buNone/>
            </a:pPr>
            <a:r>
              <a:rPr lang="en-US" sz="1700" dirty="0">
                <a:solidFill>
                  <a:srgbClr val="666666"/>
                </a:solidFill>
                <a:latin typeface="IBM Plex Sans" pitchFamily="34" charset="0"/>
                <a:ea typeface="IBM Plex Sans" pitchFamily="34" charset="-122"/>
                <a:cs typeface="IBM Plex Sans" pitchFamily="34" charset="-120"/>
              </a:rPr>
              <a:t> </a:t>
            </a:r>
            <a:pPr algn="l" indent="0" marL="0">
              <a:lnSpc>
                <a:spcPts val="2750"/>
              </a:lnSpc>
              <a:buNone/>
            </a:pPr>
            <a:r>
              <a:rPr lang="en-US" sz="1700" i="1" dirty="0">
                <a:solidFill>
                  <a:srgbClr val="666666"/>
                </a:solidFill>
                <a:latin typeface="IBM Plex Sans" pitchFamily="34" charset="0"/>
                <a:ea typeface="IBM Plex Sans" pitchFamily="34" charset="-122"/>
                <a:cs typeface="IBM Plex Sans" pitchFamily="34" charset="-120"/>
              </a:rPr>
              <a:t>"Debugging Java code: 90% waiting, 10% questioning your life choices."</a:t>
            </a:r>
            <a:endParaRPr lang="en-US" sz="1700" dirty="0"/>
          </a:p>
        </p:txBody>
      </p:sp>
      <p:pic>
        <p:nvPicPr>
          <p:cNvPr id="15" name="Image 3" descr="preencoded.png">
            <a:hlinkClick r:id="rId5" tooltip=""/>
          </p:cNvPr>
          <p:cNvPicPr>
            <a:picLocks noChangeAspect="1"/>
          </p:cNvPicPr>
          <p:nvPr/>
        </p:nvPicPr>
        <p:blipFill>
          <a:blip r:embed="rId4"/>
          <a:stretch>
            <a:fillRect/>
          </a:stretch>
        </p:blipFill>
        <p:spPr>
          <a:xfrm>
            <a:off x="773787" y="6984087"/>
            <a:ext cx="3805595" cy="6079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7829" y="1025604"/>
            <a:ext cx="9106972" cy="596622"/>
          </a:xfrm>
          <a:prstGeom prst="rect">
            <a:avLst/>
          </a:prstGeom>
          <a:noFill/>
          <a:ln/>
        </p:spPr>
        <p:txBody>
          <a:bodyPr wrap="none" lIns="0" tIns="0" rIns="0" bIns="0" rtlCol="0" anchor="t"/>
          <a:lstStyle/>
          <a:p>
            <a:pPr algn="l" indent="0" marL="0">
              <a:lnSpc>
                <a:spcPts val="4650"/>
              </a:lnSpc>
              <a:buNone/>
            </a:pPr>
            <a:r>
              <a:rPr lang="en-US" sz="3750" dirty="0">
                <a:solidFill>
                  <a:srgbClr val="3F6FF3"/>
                </a:solidFill>
                <a:latin typeface="Outfit Medium" pitchFamily="34" charset="0"/>
                <a:ea typeface="Outfit Medium" pitchFamily="34" charset="-122"/>
                <a:cs typeface="Outfit Medium" pitchFamily="34" charset="-120"/>
              </a:rPr>
              <a:t>Modern Java Features to Boost Confidence</a:t>
            </a:r>
            <a:endParaRPr lang="en-US" sz="3750" dirty="0"/>
          </a:p>
        </p:txBody>
      </p:sp>
      <p:sp>
        <p:nvSpPr>
          <p:cNvPr id="3" name="Text 1"/>
          <p:cNvSpPr/>
          <p:nvPr/>
        </p:nvSpPr>
        <p:spPr>
          <a:xfrm>
            <a:off x="727829" y="1943576"/>
            <a:ext cx="13174742" cy="562689"/>
          </a:xfrm>
          <a:prstGeom prst="rect">
            <a:avLst/>
          </a:prstGeom>
          <a:noFill/>
          <a:ln/>
        </p:spPr>
        <p:txBody>
          <a:bodyPr wrap="square" lIns="0" tIns="0" rIns="0" bIns="0" rtlCol="0" anchor="t"/>
          <a:lstStyle/>
          <a:p>
            <a:pPr algn="l" indent="0" marL="0">
              <a:lnSpc>
                <a:spcPts val="2200"/>
              </a:lnSpc>
              <a:buNone/>
            </a:pPr>
            <a:r>
              <a:rPr lang="en-US" sz="1500" dirty="0">
                <a:solidFill>
                  <a:srgbClr val="666666"/>
                </a:solidFill>
                <a:latin typeface="IBM Plex Sans" pitchFamily="34" charset="0"/>
                <a:ea typeface="IBM Plex Sans" pitchFamily="34" charset="-122"/>
                <a:cs typeface="IBM Plex Sans" pitchFamily="34" charset="-120"/>
              </a:rPr>
              <a:t>Java has continuously evolved, introducing powerful features that make development more concise, efficient, and enjoyable. Embrace these modern additions to write more expressive and maintainable code.</a:t>
            </a:r>
            <a:endParaRPr lang="en-US" sz="1500" dirty="0"/>
          </a:p>
        </p:txBody>
      </p:sp>
      <p:sp>
        <p:nvSpPr>
          <p:cNvPr id="4" name="Shape 2"/>
          <p:cNvSpPr/>
          <p:nvPr/>
        </p:nvSpPr>
        <p:spPr>
          <a:xfrm>
            <a:off x="727829" y="2687003"/>
            <a:ext cx="4284464" cy="2087761"/>
          </a:xfrm>
          <a:prstGeom prst="roundRect">
            <a:avLst>
              <a:gd name="adj" fmla="val 8231"/>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5" name="Shape 3"/>
          <p:cNvSpPr/>
          <p:nvPr/>
        </p:nvSpPr>
        <p:spPr>
          <a:xfrm>
            <a:off x="926306" y="2885480"/>
            <a:ext cx="572810" cy="572810"/>
          </a:xfrm>
          <a:prstGeom prst="roundRect">
            <a:avLst>
              <a:gd name="adj" fmla="val 15961812"/>
            </a:avLst>
          </a:prstGeom>
          <a:solidFill>
            <a:srgbClr val="A2B9F9"/>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3826" y="3042999"/>
            <a:ext cx="257651" cy="257651"/>
          </a:xfrm>
          <a:prstGeom prst="rect">
            <a:avLst/>
          </a:prstGeom>
        </p:spPr>
      </p:pic>
      <p:sp>
        <p:nvSpPr>
          <p:cNvPr id="7" name="Text 4"/>
          <p:cNvSpPr/>
          <p:nvPr/>
        </p:nvSpPr>
        <p:spPr>
          <a:xfrm>
            <a:off x="926306" y="3618905"/>
            <a:ext cx="3734395" cy="298371"/>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Outfit Medium" pitchFamily="34" charset="0"/>
                <a:ea typeface="Outfit Medium" pitchFamily="34" charset="-122"/>
                <a:cs typeface="Outfit Medium" pitchFamily="34" charset="-120"/>
              </a:rPr>
              <a:t>Lambda Expressions &amp; Streams API</a:t>
            </a:r>
            <a:endParaRPr lang="en-US" sz="1850" dirty="0"/>
          </a:p>
        </p:txBody>
      </p:sp>
      <p:sp>
        <p:nvSpPr>
          <p:cNvPr id="8" name="Text 5"/>
          <p:cNvSpPr/>
          <p:nvPr/>
        </p:nvSpPr>
        <p:spPr>
          <a:xfrm>
            <a:off x="926306" y="4013597"/>
            <a:ext cx="3887510" cy="562689"/>
          </a:xfrm>
          <a:prstGeom prst="rect">
            <a:avLst/>
          </a:prstGeom>
          <a:noFill/>
          <a:ln/>
        </p:spPr>
        <p:txBody>
          <a:bodyPr wrap="square" lIns="0" tIns="0" rIns="0" bIns="0" rtlCol="0" anchor="t"/>
          <a:lstStyle/>
          <a:p>
            <a:pPr algn="l" indent="0" marL="0">
              <a:lnSpc>
                <a:spcPts val="2200"/>
              </a:lnSpc>
              <a:buNone/>
            </a:pPr>
            <a:r>
              <a:rPr lang="en-US" sz="1500" dirty="0">
                <a:solidFill>
                  <a:srgbClr val="000000"/>
                </a:solidFill>
                <a:latin typeface="IBM Plex Sans" pitchFamily="34" charset="0"/>
                <a:ea typeface="IBM Plex Sans" pitchFamily="34" charset="-122"/>
                <a:cs typeface="IBM Plex Sans" pitchFamily="34" charset="-120"/>
              </a:rPr>
              <a:t>Enables functional programming, making code more readable for data processing.</a:t>
            </a:r>
            <a:endParaRPr lang="en-US" sz="1500" dirty="0"/>
          </a:p>
        </p:txBody>
      </p:sp>
      <p:sp>
        <p:nvSpPr>
          <p:cNvPr id="9" name="Shape 6"/>
          <p:cNvSpPr/>
          <p:nvPr/>
        </p:nvSpPr>
        <p:spPr>
          <a:xfrm>
            <a:off x="5172908" y="2687003"/>
            <a:ext cx="4284464" cy="2087761"/>
          </a:xfrm>
          <a:prstGeom prst="roundRect">
            <a:avLst>
              <a:gd name="adj" fmla="val 8231"/>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0" name="Shape 7"/>
          <p:cNvSpPr/>
          <p:nvPr/>
        </p:nvSpPr>
        <p:spPr>
          <a:xfrm>
            <a:off x="5371386" y="2885480"/>
            <a:ext cx="572810" cy="572810"/>
          </a:xfrm>
          <a:prstGeom prst="roundRect">
            <a:avLst>
              <a:gd name="adj" fmla="val 15961812"/>
            </a:avLst>
          </a:prstGeom>
          <a:solidFill>
            <a:srgbClr val="A2B9F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8905" y="3042999"/>
            <a:ext cx="257651" cy="257651"/>
          </a:xfrm>
          <a:prstGeom prst="rect">
            <a:avLst/>
          </a:prstGeom>
        </p:spPr>
      </p:pic>
      <p:sp>
        <p:nvSpPr>
          <p:cNvPr id="12" name="Text 8"/>
          <p:cNvSpPr/>
          <p:nvPr/>
        </p:nvSpPr>
        <p:spPr>
          <a:xfrm>
            <a:off x="5371386" y="3618905"/>
            <a:ext cx="2386727" cy="298371"/>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Outfit Medium" pitchFamily="34" charset="0"/>
                <a:ea typeface="Outfit Medium" pitchFamily="34" charset="-122"/>
                <a:cs typeface="Outfit Medium" pitchFamily="34" charset="-120"/>
              </a:rPr>
              <a:t>Records</a:t>
            </a:r>
            <a:endParaRPr lang="en-US" sz="1850" dirty="0"/>
          </a:p>
        </p:txBody>
      </p:sp>
      <p:sp>
        <p:nvSpPr>
          <p:cNvPr id="13" name="Text 9"/>
          <p:cNvSpPr/>
          <p:nvPr/>
        </p:nvSpPr>
        <p:spPr>
          <a:xfrm>
            <a:off x="5371386" y="4013597"/>
            <a:ext cx="3887510" cy="562689"/>
          </a:xfrm>
          <a:prstGeom prst="rect">
            <a:avLst/>
          </a:prstGeom>
          <a:noFill/>
          <a:ln/>
        </p:spPr>
        <p:txBody>
          <a:bodyPr wrap="square" lIns="0" tIns="0" rIns="0" bIns="0" rtlCol="0" anchor="t"/>
          <a:lstStyle/>
          <a:p>
            <a:pPr algn="l" indent="0" marL="0">
              <a:lnSpc>
                <a:spcPts val="2200"/>
              </a:lnSpc>
              <a:buNone/>
            </a:pPr>
            <a:r>
              <a:rPr lang="en-US" sz="1500" dirty="0">
                <a:solidFill>
                  <a:srgbClr val="000000"/>
                </a:solidFill>
                <a:latin typeface="IBM Plex Sans" pitchFamily="34" charset="0"/>
                <a:ea typeface="IBM Plex Sans" pitchFamily="34" charset="-122"/>
                <a:cs typeface="IBM Plex Sans" pitchFamily="34" charset="-120"/>
              </a:rPr>
              <a:t>Concise syntax for data-carrying classes, reducing boilerplate.</a:t>
            </a:r>
            <a:endParaRPr lang="en-US" sz="1500" dirty="0"/>
          </a:p>
        </p:txBody>
      </p:sp>
      <p:sp>
        <p:nvSpPr>
          <p:cNvPr id="14" name="Shape 10"/>
          <p:cNvSpPr/>
          <p:nvPr/>
        </p:nvSpPr>
        <p:spPr>
          <a:xfrm>
            <a:off x="9617988" y="2687003"/>
            <a:ext cx="4284464" cy="2087761"/>
          </a:xfrm>
          <a:prstGeom prst="roundRect">
            <a:avLst>
              <a:gd name="adj" fmla="val 8231"/>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5" name="Shape 11"/>
          <p:cNvSpPr/>
          <p:nvPr/>
        </p:nvSpPr>
        <p:spPr>
          <a:xfrm>
            <a:off x="9816465" y="2885480"/>
            <a:ext cx="572810" cy="572810"/>
          </a:xfrm>
          <a:prstGeom prst="roundRect">
            <a:avLst>
              <a:gd name="adj" fmla="val 15961812"/>
            </a:avLst>
          </a:prstGeom>
          <a:solidFill>
            <a:srgbClr val="A2B9F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985" y="3042999"/>
            <a:ext cx="257651" cy="257651"/>
          </a:xfrm>
          <a:prstGeom prst="rect">
            <a:avLst/>
          </a:prstGeom>
        </p:spPr>
      </p:pic>
      <p:sp>
        <p:nvSpPr>
          <p:cNvPr id="17" name="Text 12"/>
          <p:cNvSpPr/>
          <p:nvPr/>
        </p:nvSpPr>
        <p:spPr>
          <a:xfrm>
            <a:off x="9816465" y="3618905"/>
            <a:ext cx="2386727" cy="298371"/>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Outfit Medium" pitchFamily="34" charset="0"/>
                <a:ea typeface="Outfit Medium" pitchFamily="34" charset="-122"/>
                <a:cs typeface="Outfit Medium" pitchFamily="34" charset="-120"/>
              </a:rPr>
              <a:t>Pattern Matching</a:t>
            </a:r>
            <a:endParaRPr lang="en-US" sz="1850" dirty="0"/>
          </a:p>
        </p:txBody>
      </p:sp>
      <p:sp>
        <p:nvSpPr>
          <p:cNvPr id="18" name="Text 13"/>
          <p:cNvSpPr/>
          <p:nvPr/>
        </p:nvSpPr>
        <p:spPr>
          <a:xfrm>
            <a:off x="9816465" y="4013597"/>
            <a:ext cx="3887510" cy="281345"/>
          </a:xfrm>
          <a:prstGeom prst="rect">
            <a:avLst/>
          </a:prstGeom>
          <a:noFill/>
          <a:ln/>
        </p:spPr>
        <p:txBody>
          <a:bodyPr wrap="none" lIns="0" tIns="0" rIns="0" bIns="0" rtlCol="0" anchor="t"/>
          <a:lstStyle/>
          <a:p>
            <a:pPr algn="l" indent="0" marL="0">
              <a:lnSpc>
                <a:spcPts val="2200"/>
              </a:lnSpc>
              <a:buNone/>
            </a:pPr>
            <a:r>
              <a:rPr lang="en-US" sz="1500" dirty="0">
                <a:solidFill>
                  <a:srgbClr val="000000"/>
                </a:solidFill>
                <a:latin typeface="IBM Plex Sans" pitchFamily="34" charset="0"/>
                <a:ea typeface="IBM Plex Sans" pitchFamily="34" charset="-122"/>
                <a:cs typeface="IBM Plex Sans" pitchFamily="34" charset="-120"/>
              </a:rPr>
              <a:t>Simplifies conditional logic and type casting.</a:t>
            </a:r>
            <a:endParaRPr lang="en-US" sz="1500" dirty="0"/>
          </a:p>
        </p:txBody>
      </p:sp>
      <p:sp>
        <p:nvSpPr>
          <p:cNvPr id="19" name="Shape 14"/>
          <p:cNvSpPr/>
          <p:nvPr/>
        </p:nvSpPr>
        <p:spPr>
          <a:xfrm>
            <a:off x="727829" y="4935379"/>
            <a:ext cx="13174623" cy="1806416"/>
          </a:xfrm>
          <a:prstGeom prst="roundRect">
            <a:avLst>
              <a:gd name="adj" fmla="val 9513"/>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20" name="Shape 15"/>
          <p:cNvSpPr/>
          <p:nvPr/>
        </p:nvSpPr>
        <p:spPr>
          <a:xfrm>
            <a:off x="926306" y="5133856"/>
            <a:ext cx="572810" cy="572810"/>
          </a:xfrm>
          <a:prstGeom prst="roundRect">
            <a:avLst>
              <a:gd name="adj" fmla="val 15961812"/>
            </a:avLst>
          </a:prstGeom>
          <a:solidFill>
            <a:srgbClr val="A2B9F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826" y="5291376"/>
            <a:ext cx="257651" cy="257651"/>
          </a:xfrm>
          <a:prstGeom prst="rect">
            <a:avLst/>
          </a:prstGeom>
        </p:spPr>
      </p:pic>
      <p:sp>
        <p:nvSpPr>
          <p:cNvPr id="22" name="Text 16"/>
          <p:cNvSpPr/>
          <p:nvPr/>
        </p:nvSpPr>
        <p:spPr>
          <a:xfrm>
            <a:off x="926306" y="5867281"/>
            <a:ext cx="2386727" cy="298371"/>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Outfit Medium" pitchFamily="34" charset="0"/>
                <a:ea typeface="Outfit Medium" pitchFamily="34" charset="-122"/>
                <a:cs typeface="Outfit Medium" pitchFamily="34" charset="-120"/>
              </a:rPr>
              <a:t>Virtual Threads</a:t>
            </a:r>
            <a:endParaRPr lang="en-US" sz="1850" dirty="0"/>
          </a:p>
        </p:txBody>
      </p:sp>
      <p:sp>
        <p:nvSpPr>
          <p:cNvPr id="23" name="Text 17"/>
          <p:cNvSpPr/>
          <p:nvPr/>
        </p:nvSpPr>
        <p:spPr>
          <a:xfrm>
            <a:off x="926306" y="6261973"/>
            <a:ext cx="12777668" cy="281345"/>
          </a:xfrm>
          <a:prstGeom prst="rect">
            <a:avLst/>
          </a:prstGeom>
          <a:noFill/>
          <a:ln/>
        </p:spPr>
        <p:txBody>
          <a:bodyPr wrap="none" lIns="0" tIns="0" rIns="0" bIns="0" rtlCol="0" anchor="t"/>
          <a:lstStyle/>
          <a:p>
            <a:pPr algn="l" indent="0" marL="0">
              <a:lnSpc>
                <a:spcPts val="2200"/>
              </a:lnSpc>
              <a:buNone/>
            </a:pPr>
            <a:r>
              <a:rPr lang="en-US" sz="1500" dirty="0">
                <a:solidFill>
                  <a:srgbClr val="000000"/>
                </a:solidFill>
                <a:latin typeface="IBM Plex Sans" pitchFamily="34" charset="0"/>
                <a:ea typeface="IBM Plex Sans" pitchFamily="34" charset="-122"/>
                <a:cs typeface="IBM Plex Sans" pitchFamily="34" charset="-120"/>
              </a:rPr>
              <a:t>Lightweight threads that simplify concurrent programming (Java 21+).</a:t>
            </a:r>
            <a:endParaRPr lang="en-US" sz="1500" dirty="0"/>
          </a:p>
        </p:txBody>
      </p:sp>
      <p:sp>
        <p:nvSpPr>
          <p:cNvPr id="24" name="Text 18"/>
          <p:cNvSpPr/>
          <p:nvPr/>
        </p:nvSpPr>
        <p:spPr>
          <a:xfrm>
            <a:off x="727829" y="6922532"/>
            <a:ext cx="13174742" cy="281345"/>
          </a:xfrm>
          <a:prstGeom prst="rect">
            <a:avLst/>
          </a:prstGeom>
          <a:noFill/>
          <a:ln/>
        </p:spPr>
        <p:txBody>
          <a:bodyPr wrap="none" lIns="0" tIns="0" rIns="0" bIns="0" rtlCol="0" anchor="t"/>
          <a:lstStyle/>
          <a:p>
            <a:pPr algn="l" indent="0" marL="0">
              <a:lnSpc>
                <a:spcPts val="2200"/>
              </a:lnSpc>
              <a:buNone/>
            </a:pPr>
            <a:r>
              <a:rPr lang="en-US" sz="1500" b="1" dirty="0">
                <a:solidFill>
                  <a:srgbClr val="666666"/>
                </a:solidFill>
                <a:latin typeface="IBM Plex Sans" pitchFamily="34" charset="0"/>
                <a:ea typeface="IBM Plex Sans" pitchFamily="34" charset="-122"/>
                <a:cs typeface="IBM Plex Sans" pitchFamily="34" charset="-120"/>
              </a:rPr>
              <a:t>Meme moment:</a:t>
            </a:r>
            <a:pPr algn="l" indent="0" marL="0">
              <a:lnSpc>
                <a:spcPts val="2200"/>
              </a:lnSpc>
              <a:buNone/>
            </a:pPr>
            <a:r>
              <a:rPr lang="en-US" sz="1500" dirty="0">
                <a:solidFill>
                  <a:srgbClr val="666666"/>
                </a:solidFill>
                <a:latin typeface="IBM Plex Sans" pitchFamily="34" charset="0"/>
                <a:ea typeface="IBM Plex Sans" pitchFamily="34" charset="-122"/>
                <a:cs typeface="IBM Plex Sans" pitchFamily="34" charset="-120"/>
              </a:rPr>
              <a:t> </a:t>
            </a:r>
            <a:pPr algn="l" indent="0" marL="0">
              <a:lnSpc>
                <a:spcPts val="2200"/>
              </a:lnSpc>
              <a:buNone/>
            </a:pPr>
            <a:r>
              <a:rPr lang="en-US" sz="1500" i="1" dirty="0">
                <a:solidFill>
                  <a:srgbClr val="666666"/>
                </a:solidFill>
                <a:latin typeface="IBM Plex Sans" pitchFamily="34" charset="0"/>
                <a:ea typeface="IBM Plex Sans" pitchFamily="34" charset="-122"/>
                <a:cs typeface="IBM Plex Sans" pitchFamily="34" charset="-120"/>
              </a:rPr>
              <a:t>"Java’s weight loss journey: from bulky boilerplate to sleek and efficient."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06291"/>
            <a:ext cx="7648575" cy="708779"/>
          </a:xfrm>
          <a:prstGeom prst="rect">
            <a:avLst/>
          </a:prstGeom>
          <a:noFill/>
          <a:ln/>
        </p:spPr>
        <p:txBody>
          <a:bodyPr wrap="none" lIns="0" tIns="0" rIns="0" bIns="0" rtlCol="0" anchor="t"/>
          <a:lstStyle/>
          <a:p>
            <a:pPr algn="l" indent="0" marL="0">
              <a:lnSpc>
                <a:spcPts val="5550"/>
              </a:lnSpc>
              <a:buNone/>
            </a:pPr>
            <a:r>
              <a:rPr lang="en-US" sz="4450" dirty="0">
                <a:solidFill>
                  <a:srgbClr val="3F6FF3"/>
                </a:solidFill>
                <a:latin typeface="Outfit Medium" pitchFamily="34" charset="0"/>
                <a:ea typeface="Outfit Medium" pitchFamily="34" charset="-122"/>
                <a:cs typeface="Outfit Medium" pitchFamily="34" charset="-120"/>
              </a:rPr>
              <a:t>Your Java Journey Starts Now!</a:t>
            </a:r>
            <a:endParaRPr lang="en-US" sz="4450" dirty="0"/>
          </a:p>
        </p:txBody>
      </p:sp>
      <p:sp>
        <p:nvSpPr>
          <p:cNvPr id="3" name="Text 1"/>
          <p:cNvSpPr/>
          <p:nvPr/>
        </p:nvSpPr>
        <p:spPr>
          <a:xfrm>
            <a:off x="793790" y="196869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You've seen the fundamentals and glimpsed the future of Java. Now, it's time to apply what you've learned. The best way to become proficient is by doing!</a:t>
            </a:r>
            <a:endParaRPr lang="en-US" sz="1750" dirty="0"/>
          </a:p>
        </p:txBody>
      </p:sp>
      <p:sp>
        <p:nvSpPr>
          <p:cNvPr id="4" name="Text 2"/>
          <p:cNvSpPr/>
          <p:nvPr/>
        </p:nvSpPr>
        <p:spPr>
          <a:xfrm>
            <a:off x="793790" y="2949654"/>
            <a:ext cx="13042821" cy="1088774"/>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666666"/>
                </a:solidFill>
                <a:latin typeface="IBM Plex Sans" pitchFamily="34" charset="0"/>
                <a:ea typeface="IBM Plex Sans" pitchFamily="34" charset="-122"/>
                <a:cs typeface="IBM Plex Sans" pitchFamily="34" charset="-120"/>
              </a:rPr>
              <a:t>Practice daily:</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Consistency is key to mastering any skill.</a:t>
            </a:r>
            <a:endParaRPr lang="en-US" sz="1750" dirty="0"/>
          </a:p>
          <a:p>
            <a:pPr algn="l" marL="342900" indent="-342900">
              <a:lnSpc>
                <a:spcPts val="2850"/>
              </a:lnSpc>
              <a:buSzPct val="100000"/>
              <a:buChar char="•"/>
            </a:pPr>
            <a:r>
              <a:rPr lang="en-US" sz="1750" b="1" dirty="0">
                <a:solidFill>
                  <a:srgbClr val="666666"/>
                </a:solidFill>
                <a:latin typeface="IBM Plex Sans" pitchFamily="34" charset="0"/>
                <a:ea typeface="IBM Plex Sans" pitchFamily="34" charset="-122"/>
                <a:cs typeface="IBM Plex Sans" pitchFamily="34" charset="-120"/>
              </a:rPr>
              <a:t>Read code:</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Explore open-source projects and learn from others.</a:t>
            </a:r>
            <a:endParaRPr lang="en-US" sz="1750" dirty="0"/>
          </a:p>
          <a:p>
            <a:pPr algn="l" marL="342900" indent="-342900">
              <a:lnSpc>
                <a:spcPts val="2850"/>
              </a:lnSpc>
              <a:buSzPct val="100000"/>
              <a:buChar char="•"/>
            </a:pPr>
            <a:r>
              <a:rPr lang="en-US" sz="1750" b="1" dirty="0">
                <a:solidFill>
                  <a:srgbClr val="666666"/>
                </a:solidFill>
                <a:latin typeface="IBM Plex Sans" pitchFamily="34" charset="0"/>
                <a:ea typeface="IBM Plex Sans" pitchFamily="34" charset="-122"/>
                <a:cs typeface="IBM Plex Sans" pitchFamily="34" charset="-120"/>
              </a:rPr>
              <a:t>Build projects:</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Start small, then tackle more complex challenges. The GitHub repos are your sandbox!</a:t>
            </a:r>
            <a:endParaRPr lang="en-US" sz="1750" dirty="0"/>
          </a:p>
        </p:txBody>
      </p:sp>
      <p:sp>
        <p:nvSpPr>
          <p:cNvPr id="5" name="Text 3"/>
          <p:cNvSpPr/>
          <p:nvPr/>
        </p:nvSpPr>
        <p:spPr>
          <a:xfrm>
            <a:off x="1133951" y="4548730"/>
            <a:ext cx="12702659" cy="362903"/>
          </a:xfrm>
          <a:prstGeom prst="rect">
            <a:avLst/>
          </a:prstGeom>
          <a:noFill/>
          <a:ln/>
        </p:spPr>
        <p:txBody>
          <a:bodyPr wrap="none" lIns="0" tIns="0" rIns="0" bIns="0" rtlCol="0" anchor="t"/>
          <a:lstStyle/>
          <a:p>
            <a:pPr algn="l" indent="0" marL="0">
              <a:lnSpc>
                <a:spcPts val="2850"/>
              </a:lnSpc>
              <a:buNone/>
            </a:pPr>
            <a:r>
              <a:rPr lang="en-US" sz="1750" b="1" dirty="0">
                <a:solidFill>
                  <a:srgbClr val="666666"/>
                </a:solidFill>
                <a:latin typeface="IBM Plex Sans" pitchFamily="34" charset="0"/>
                <a:ea typeface="IBM Plex Sans" pitchFamily="34" charset="-122"/>
                <a:cs typeface="IBM Plex Sans" pitchFamily="34" charset="-120"/>
              </a:rPr>
              <a:t>Meme moment:</a:t>
            </a:r>
            <a:pPr algn="l" indent="0" marL="0">
              <a:lnSpc>
                <a:spcPts val="2850"/>
              </a:lnSpc>
              <a:buNone/>
            </a:pPr>
            <a:r>
              <a:rPr lang="en-US" sz="1750" dirty="0">
                <a:solidFill>
                  <a:srgbClr val="666666"/>
                </a:solidFill>
                <a:latin typeface="IBM Plex Sans" pitchFamily="34" charset="0"/>
                <a:ea typeface="IBM Plex Sans" pitchFamily="34" charset="-122"/>
                <a:cs typeface="IBM Plex Sans" pitchFamily="34" charset="-120"/>
              </a:rPr>
              <a:t> </a:t>
            </a:r>
            <a:pPr algn="l" indent="0" marL="0">
              <a:lnSpc>
                <a:spcPts val="2850"/>
              </a:lnSpc>
              <a:buNone/>
            </a:pPr>
            <a:r>
              <a:rPr lang="en-US" sz="1750" i="1" dirty="0">
                <a:solidFill>
                  <a:srgbClr val="666666"/>
                </a:solidFill>
                <a:latin typeface="IBM Plex Sans" pitchFamily="34" charset="0"/>
                <a:ea typeface="IBM Plex Sans" pitchFamily="34" charset="-122"/>
                <a:cs typeface="IBM Plex Sans" pitchFamily="34" charset="-120"/>
              </a:rPr>
              <a:t>"Java: the language that’s verbose, powerful, and oddly comforting."</a:t>
            </a:r>
            <a:endParaRPr lang="en-US" sz="1750" dirty="0"/>
          </a:p>
        </p:txBody>
      </p:sp>
      <p:sp>
        <p:nvSpPr>
          <p:cNvPr id="6" name="Shape 4"/>
          <p:cNvSpPr/>
          <p:nvPr/>
        </p:nvSpPr>
        <p:spPr>
          <a:xfrm>
            <a:off x="793790" y="4293579"/>
            <a:ext cx="30480" cy="873204"/>
          </a:xfrm>
          <a:prstGeom prst="rect">
            <a:avLst/>
          </a:prstGeom>
          <a:solidFill>
            <a:srgbClr val="A2B9F9"/>
          </a:solidFill>
          <a:ln/>
        </p:spPr>
      </p:sp>
      <p:sp>
        <p:nvSpPr>
          <p:cNvPr id="7" name="Shape 5"/>
          <p:cNvSpPr/>
          <p:nvPr/>
        </p:nvSpPr>
        <p:spPr>
          <a:xfrm>
            <a:off x="793790" y="5421934"/>
            <a:ext cx="13042821" cy="963811"/>
          </a:xfrm>
          <a:prstGeom prst="roundRect">
            <a:avLst>
              <a:gd name="adj" fmla="val 21181"/>
            </a:avLst>
          </a:prstGeom>
          <a:solidFill>
            <a:srgbClr val="B7C9FA"/>
          </a:solidFill>
          <a:ln/>
        </p:spPr>
      </p:sp>
      <p:pic>
        <p:nvPicPr>
          <p:cNvPr id="8" name="Image 0" descr="preencoded.png">    </p:cNvPr>
          <p:cNvPicPr>
            <a:picLocks noChangeAspect="1"/>
          </p:cNvPicPr>
          <p:nvPr/>
        </p:nvPicPr>
        <p:blipFill>
          <a:blip r:embed="rId1"/>
          <a:stretch>
            <a:fillRect/>
          </a:stretch>
        </p:blipFill>
        <p:spPr>
          <a:xfrm>
            <a:off x="1020604" y="5773645"/>
            <a:ext cx="283488" cy="226814"/>
          </a:xfrm>
          <a:prstGeom prst="rect">
            <a:avLst/>
          </a:prstGeom>
        </p:spPr>
      </p:pic>
      <p:sp>
        <p:nvSpPr>
          <p:cNvPr id="9" name="Text 6"/>
          <p:cNvSpPr/>
          <p:nvPr/>
        </p:nvSpPr>
        <p:spPr>
          <a:xfrm>
            <a:off x="1530906" y="5705422"/>
            <a:ext cx="1207889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BM Plex Sans" pitchFamily="34" charset="0"/>
                <a:ea typeface="IBM Plex Sans" pitchFamily="34" charset="-122"/>
                <a:cs typeface="IBM Plex Sans" pitchFamily="34" charset="-120"/>
              </a:rPr>
              <a:t>Final tip:</a:t>
            </a:r>
            <a:pPr algn="l" indent="0" marL="0">
              <a:lnSpc>
                <a:spcPts val="2850"/>
              </a:lnSpc>
              <a:buNone/>
            </a:pPr>
            <a:r>
              <a:rPr lang="en-US" sz="1750" dirty="0">
                <a:solidFill>
                  <a:srgbClr val="000000"/>
                </a:solidFill>
                <a:latin typeface="IBM Plex Sans" pitchFamily="34" charset="0"/>
                <a:ea typeface="IBM Plex Sans" pitchFamily="34" charset="-122"/>
                <a:cs typeface="IBM Plex Sans" pitchFamily="34" charset="-120"/>
              </a:rPr>
              <a:t> Keep calm and Java on! Every error is a learning opportunity.</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793790" y="6640896"/>
            <a:ext cx="3907393" cy="6237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2026-01-29T10:03:08Z</dcterms:created>
  <dcterms:modified xsi:type="dcterms:W3CDTF">2026-01-29T10:03:08Z</dcterms:modified>
</cp:coreProperties>
</file>